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FF66"/>
    <a:srgbClr val="FF9933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BC9EE-F40D-42DB-8FBB-A2E5597EB9AE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e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B7091-936A-4A50-873C-4D63BFDEF494}" type="slidenum">
              <a:rPr lang="be-BY" smtClean="0"/>
              <a:pPr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e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B7091-936A-4A50-873C-4D63BFDEF494}" type="slidenum">
              <a:rPr lang="be-BY" smtClean="0"/>
              <a:pPr/>
              <a:t>6</a:t>
            </a:fld>
            <a:endParaRPr lang="be-B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8B78-391A-4C5E-8529-BD6A4194E04F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E283C4-DFE7-49F3-A8C2-8185F37D5759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8B78-391A-4C5E-8529-BD6A4194E04F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83C4-DFE7-49F3-A8C2-8185F37D5759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BE283C4-DFE7-49F3-A8C2-8185F37D5759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8B78-391A-4C5E-8529-BD6A4194E04F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8B78-391A-4C5E-8529-BD6A4194E04F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BE283C4-DFE7-49F3-A8C2-8185F37D5759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8B78-391A-4C5E-8529-BD6A4194E04F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E283C4-DFE7-49F3-A8C2-8185F37D5759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FF8B78-391A-4C5E-8529-BD6A4194E04F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83C4-DFE7-49F3-A8C2-8185F37D5759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8B78-391A-4C5E-8529-BD6A4194E04F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be-BY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BE283C4-DFE7-49F3-A8C2-8185F37D5759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8B78-391A-4C5E-8529-BD6A4194E04F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BE283C4-DFE7-49F3-A8C2-8185F37D5759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8B78-391A-4C5E-8529-BD6A4194E04F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E283C4-DFE7-49F3-A8C2-8185F37D5759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E283C4-DFE7-49F3-A8C2-8185F37D5759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8B78-391A-4C5E-8529-BD6A4194E04F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be-B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BE283C4-DFE7-49F3-A8C2-8185F37D5759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FF8B78-391A-4C5E-8529-BD6A4194E04F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FF8B78-391A-4C5E-8529-BD6A4194E04F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be-BY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E283C4-DFE7-49F3-A8C2-8185F37D5759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Диалектные различия русского языка в системе консонантизма</a:t>
            </a:r>
            <a:endParaRPr lang="be-BY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85786" y="2786058"/>
            <a:ext cx="757242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ea typeface="Times New Roman" pitchFamily="18" charset="0"/>
                <a:cs typeface="Arial" pitchFamily="34" charset="0"/>
              </a:rPr>
              <a:t>Диалектные различия в системе консонантизма могут быть трёх типов:</a:t>
            </a:r>
            <a:endParaRPr kumimoji="0" lang="be-BY" sz="240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ea typeface="Times New Roman" pitchFamily="18" charset="0"/>
                <a:cs typeface="Arial" pitchFamily="34" charset="0"/>
              </a:rPr>
              <a:t>различия в количестве и составе согласных фонем </a:t>
            </a:r>
            <a:endParaRPr kumimoji="0" lang="be-BY" sz="2400" b="1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ea typeface="Times New Roman" pitchFamily="18" charset="0"/>
                <a:cs typeface="Arial" pitchFamily="34" charset="0"/>
              </a:rPr>
              <a:t>различия в  основной фонетической реализации согласных фонем </a:t>
            </a:r>
            <a:endParaRPr kumimoji="0" lang="be-BY" sz="2400" b="1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ea typeface="Times New Roman" pitchFamily="18" charset="0"/>
                <a:cs typeface="Arial" pitchFamily="34" charset="0"/>
              </a:rPr>
              <a:t>различия в   позиционной фонетической реализации согласных фонем 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Северновеликорусское</a:t>
            </a:r>
            <a:r>
              <a:rPr lang="ru-RU" dirty="0" smtClean="0"/>
              <a:t> наречие</a:t>
            </a:r>
            <a:endParaRPr lang="be-BY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Южновеликорусское</a:t>
            </a:r>
            <a:r>
              <a:rPr lang="ru-RU" dirty="0" smtClean="0"/>
              <a:t> наречие</a:t>
            </a:r>
            <a:endParaRPr lang="be-BY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звонкая взрывная</a:t>
            </a:r>
            <a:r>
              <a:rPr lang="ru-RU" sz="2400" b="1" i="1" dirty="0" smtClean="0"/>
              <a:t>‹г› - </a:t>
            </a:r>
            <a:r>
              <a:rPr lang="ru-RU" sz="2400" dirty="0" smtClean="0"/>
              <a:t>глухая</a:t>
            </a:r>
            <a:r>
              <a:rPr lang="ru-RU" sz="2400" b="1" i="1" dirty="0" smtClean="0"/>
              <a:t> </a:t>
            </a:r>
            <a:r>
              <a:rPr lang="ru-RU" sz="2400" dirty="0" smtClean="0"/>
              <a:t>взрывная</a:t>
            </a:r>
            <a:r>
              <a:rPr lang="ru-RU" sz="2400" b="1" i="1" dirty="0" smtClean="0"/>
              <a:t>‹к›</a:t>
            </a:r>
            <a:r>
              <a:rPr lang="ru-RU" sz="2400" dirty="0" smtClean="0"/>
              <a:t> </a:t>
            </a:r>
          </a:p>
          <a:p>
            <a:pPr algn="ctr">
              <a:buNone/>
            </a:pPr>
            <a:r>
              <a:rPr lang="ru-RU" sz="2400" dirty="0" smtClean="0"/>
              <a:t>глухая фрикативная </a:t>
            </a:r>
            <a:r>
              <a:rPr lang="ru-RU" sz="2400" b="1" i="1" dirty="0" smtClean="0"/>
              <a:t>‹</a:t>
            </a:r>
            <a:r>
              <a:rPr lang="ru-RU" sz="2400" b="1" i="1" dirty="0" err="1" smtClean="0"/>
              <a:t>х</a:t>
            </a:r>
            <a:r>
              <a:rPr lang="ru-RU" sz="2400" b="1" i="1" dirty="0" smtClean="0"/>
              <a:t>›</a:t>
            </a:r>
            <a:r>
              <a:rPr lang="ru-RU" sz="2400" dirty="0" smtClean="0"/>
              <a:t> </a:t>
            </a:r>
            <a:endParaRPr lang="be-BY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dirty="0" smtClean="0"/>
              <a:t>звонкая фрикативная </a:t>
            </a:r>
            <a:r>
              <a:rPr lang="ru-RU" sz="2400" b="1" i="1" dirty="0" smtClean="0"/>
              <a:t>‹</a:t>
            </a:r>
            <a:r>
              <a:rPr lang="ru-RU" sz="2400" b="1" i="1" dirty="0" err="1" smtClean="0"/>
              <a:t>γ</a:t>
            </a:r>
            <a:r>
              <a:rPr lang="ru-RU" sz="2400" b="1" i="1" dirty="0" smtClean="0"/>
              <a:t>› - </a:t>
            </a:r>
            <a:r>
              <a:rPr lang="ru-RU" sz="2400" dirty="0" smtClean="0"/>
              <a:t>глухая фрикативная </a:t>
            </a:r>
            <a:r>
              <a:rPr lang="ru-RU" sz="2400" b="1" i="1" dirty="0" smtClean="0"/>
              <a:t>‹</a:t>
            </a:r>
            <a:r>
              <a:rPr lang="ru-RU" sz="2400" b="1" i="1" dirty="0" err="1" smtClean="0"/>
              <a:t>х</a:t>
            </a:r>
            <a:r>
              <a:rPr lang="ru-RU" sz="2400" b="1" i="1" dirty="0" smtClean="0"/>
              <a:t>›</a:t>
            </a:r>
            <a:r>
              <a:rPr lang="ru-RU" sz="2400" dirty="0" smtClean="0"/>
              <a:t> </a:t>
            </a:r>
            <a:endParaRPr lang="be-BY" sz="2400" dirty="0" smtClean="0"/>
          </a:p>
          <a:p>
            <a:pPr algn="ctr">
              <a:buNone/>
            </a:pPr>
            <a:r>
              <a:rPr lang="ru-RU" sz="2400" dirty="0" smtClean="0"/>
              <a:t>глухая</a:t>
            </a:r>
            <a:r>
              <a:rPr lang="ru-RU" sz="2400" b="1" i="1" dirty="0" smtClean="0"/>
              <a:t> </a:t>
            </a:r>
            <a:r>
              <a:rPr lang="ru-RU" sz="2400" dirty="0" smtClean="0"/>
              <a:t>взрывная </a:t>
            </a:r>
            <a:r>
              <a:rPr lang="ru-RU" sz="2400" b="1" i="1" dirty="0" smtClean="0"/>
              <a:t>‹к›</a:t>
            </a:r>
            <a:r>
              <a:rPr lang="ru-RU" sz="2400" dirty="0" smtClean="0"/>
              <a:t> </a:t>
            </a:r>
          </a:p>
          <a:p>
            <a:pPr>
              <a:buNone/>
            </a:pPr>
            <a:endParaRPr lang="be-BY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Заднеязычные  фонемы</a:t>
            </a:r>
            <a:endParaRPr lang="be-BY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4071942"/>
            <a:ext cx="4357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сто[г]а – сто[к]</a:t>
            </a:r>
            <a:r>
              <a:rPr lang="ru-RU" dirty="0" smtClean="0"/>
              <a:t>,</a:t>
            </a:r>
            <a:r>
              <a:rPr lang="ru-RU" i="1" dirty="0" smtClean="0"/>
              <a:t>  но[г]а – но[к]  </a:t>
            </a:r>
            <a:endParaRPr lang="be-BY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07194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 smtClean="0"/>
              <a:t> сто[</a:t>
            </a:r>
            <a:r>
              <a:rPr lang="ru-RU" i="1" dirty="0" err="1" smtClean="0"/>
              <a:t>γ</a:t>
            </a:r>
            <a:r>
              <a:rPr lang="ru-RU" i="1" dirty="0" smtClean="0"/>
              <a:t>]а – сто[</a:t>
            </a:r>
            <a:r>
              <a:rPr lang="ru-RU" i="1" dirty="0" err="1" smtClean="0"/>
              <a:t>х</a:t>
            </a:r>
            <a:r>
              <a:rPr lang="ru-RU" i="1" dirty="0" smtClean="0"/>
              <a:t>]</a:t>
            </a:r>
            <a:r>
              <a:rPr lang="ru-RU" dirty="0" smtClean="0"/>
              <a:t>, </a:t>
            </a:r>
            <a:r>
              <a:rPr lang="ru-RU" i="1" dirty="0" smtClean="0"/>
              <a:t> но[</a:t>
            </a:r>
            <a:r>
              <a:rPr lang="ru-RU" i="1" dirty="0" err="1" smtClean="0"/>
              <a:t>γ</a:t>
            </a:r>
            <a:r>
              <a:rPr lang="ru-RU" i="1" dirty="0" smtClean="0"/>
              <a:t>]а – но[</a:t>
            </a:r>
            <a:r>
              <a:rPr lang="ru-RU" i="1" dirty="0" err="1" smtClean="0"/>
              <a:t>х</a:t>
            </a:r>
            <a:r>
              <a:rPr lang="ru-RU" i="1" dirty="0" smtClean="0"/>
              <a:t>]</a:t>
            </a:r>
            <a:endParaRPr lang="be-BY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2085972"/>
          </a:xfrm>
        </p:spPr>
        <p:txBody>
          <a:bodyPr/>
          <a:lstStyle/>
          <a:p>
            <a:r>
              <a:rPr lang="ru-RU" sz="1800" dirty="0" smtClean="0"/>
              <a:t>Распространение различных типов произношения звонкого заднеязычного согласного</a:t>
            </a:r>
            <a:endParaRPr lang="be-BY" sz="1800" dirty="0"/>
          </a:p>
        </p:txBody>
      </p:sp>
      <p:pic>
        <p:nvPicPr>
          <p:cNvPr id="25602" name="Picture 2" descr="C:\Users\Татьяна Богоедова\Pictures\map14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457325"/>
            <a:ext cx="4191000" cy="4253865"/>
          </a:xfrm>
          <a:prstGeom prst="rect">
            <a:avLst/>
          </a:prstGeom>
          <a:noFill/>
        </p:spPr>
      </p:pic>
      <p:sp>
        <p:nvSpPr>
          <p:cNvPr id="6" name="Текст 3"/>
          <p:cNvSpPr txBox="1">
            <a:spLocks noGrp="1"/>
          </p:cNvSpPr>
          <p:nvPr>
            <p:ph type="body" idx="2"/>
          </p:nvPr>
        </p:nvSpPr>
        <p:spPr>
          <a:xfrm>
            <a:off x="428596" y="3214686"/>
            <a:ext cx="1190604" cy="357187"/>
          </a:xfrm>
          <a:prstGeom prst="rect">
            <a:avLst/>
          </a:prstGeom>
          <a:solidFill>
            <a:srgbClr val="FFFF00"/>
          </a:solidFill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endParaRPr kumimoji="0" lang="be-BY" sz="1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428596" y="3857628"/>
            <a:ext cx="1214446" cy="357187"/>
          </a:xfrm>
          <a:prstGeom prst="rect">
            <a:avLst/>
          </a:prstGeom>
          <a:solidFill>
            <a:srgbClr val="FF9933"/>
          </a:solidFill>
        </p:spPr>
        <p:txBody>
          <a:bodyPr vert="horz">
            <a:normAutofit/>
          </a:bodyPr>
          <a:lstStyle/>
          <a:p>
            <a:pPr lvl="0" algn="ctr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SzPct val="85000"/>
              <a:defRPr/>
            </a:pP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lang="ru-RU" sz="1600" b="1" i="1" dirty="0" err="1" smtClean="0"/>
              <a:t>γ</a:t>
            </a: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endParaRPr kumimoji="0" lang="be-BY" sz="1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Переднеязычные сонорные согласные</a:t>
            </a:r>
            <a:endParaRPr lang="be-BY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Из переднеязычных сонорных по говорам в различном виде может быть представлена фонема </a:t>
            </a:r>
            <a:r>
              <a:rPr lang="ru-RU" sz="2800" b="1" i="1" dirty="0" smtClean="0"/>
              <a:t>‹л›</a:t>
            </a:r>
            <a:r>
              <a:rPr lang="ru-RU" sz="2800" dirty="0" smtClean="0"/>
              <a:t>: </a:t>
            </a:r>
            <a:endParaRPr lang="be-BY" sz="2800" dirty="0" smtClean="0"/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ru-RU" b="1" i="1" dirty="0" smtClean="0">
                <a:solidFill>
                  <a:schemeClr val="tx1"/>
                </a:solidFill>
              </a:rPr>
              <a:t> [л] </a:t>
            </a:r>
            <a:r>
              <a:rPr lang="ru-RU" b="1" dirty="0" err="1" smtClean="0">
                <a:solidFill>
                  <a:schemeClr val="tx1"/>
                </a:solidFill>
              </a:rPr>
              <a:t>веляризованном</a:t>
            </a:r>
            <a:r>
              <a:rPr lang="ru-RU" dirty="0" smtClean="0">
                <a:solidFill>
                  <a:schemeClr val="tx1"/>
                </a:solidFill>
              </a:rPr>
              <a:t>‚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т. е.</a:t>
            </a:r>
            <a:r>
              <a:rPr lang="ru-RU" b="1" dirty="0" smtClean="0">
                <a:solidFill>
                  <a:schemeClr val="tx1"/>
                </a:solidFill>
              </a:rPr>
              <a:t> «очень твёрдом» </a:t>
            </a:r>
            <a:r>
              <a:rPr lang="ru-RU" dirty="0" smtClean="0">
                <a:solidFill>
                  <a:schemeClr val="tx1"/>
                </a:solidFill>
              </a:rPr>
              <a:t> – произносится с </a:t>
            </a:r>
            <a:r>
              <a:rPr lang="ru-RU" i="1" dirty="0" smtClean="0">
                <a:solidFill>
                  <a:schemeClr val="tx1"/>
                </a:solidFill>
              </a:rPr>
              <a:t>дополнительной заднеязычной</a:t>
            </a:r>
            <a:r>
              <a:rPr lang="ru-RU" dirty="0" smtClean="0">
                <a:solidFill>
                  <a:schemeClr val="tx1"/>
                </a:solidFill>
              </a:rPr>
              <a:t> артикуляцией (</a:t>
            </a:r>
            <a:r>
              <a:rPr lang="ru-RU" i="1" dirty="0" smtClean="0">
                <a:solidFill>
                  <a:schemeClr val="tx1"/>
                </a:solidFill>
              </a:rPr>
              <a:t>бы[л]а, </a:t>
            </a:r>
            <a:r>
              <a:rPr lang="ru-RU" i="1" dirty="0" err="1" smtClean="0">
                <a:solidFill>
                  <a:schemeClr val="tx1"/>
                </a:solidFill>
              </a:rPr>
              <a:t>пош</a:t>
            </a:r>
            <a:r>
              <a:rPr lang="ru-RU" i="1" dirty="0" smtClean="0">
                <a:solidFill>
                  <a:schemeClr val="tx1"/>
                </a:solidFill>
              </a:rPr>
              <a:t>[л]а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  <a:endParaRPr lang="be-BY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b="1" i="1" dirty="0" smtClean="0">
                <a:solidFill>
                  <a:schemeClr val="tx1"/>
                </a:solidFill>
              </a:rPr>
              <a:t>[л] </a:t>
            </a:r>
            <a:r>
              <a:rPr lang="ru-RU" b="1" dirty="0" err="1" smtClean="0">
                <a:solidFill>
                  <a:schemeClr val="tx1"/>
                </a:solidFill>
              </a:rPr>
              <a:t>невеляризованном</a:t>
            </a:r>
            <a:r>
              <a:rPr lang="ru-RU" dirty="0" smtClean="0">
                <a:solidFill>
                  <a:schemeClr val="tx1"/>
                </a:solidFill>
              </a:rPr>
              <a:t>‚ так называемом «среднем» (между </a:t>
            </a:r>
            <a:r>
              <a:rPr lang="ru-RU" b="1" i="1" dirty="0" smtClean="0">
                <a:solidFill>
                  <a:schemeClr val="tx1"/>
                </a:solidFill>
              </a:rPr>
              <a:t>л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b="1" i="1" dirty="0" smtClean="0">
                <a:solidFill>
                  <a:schemeClr val="tx1"/>
                </a:solidFill>
              </a:rPr>
              <a:t>л’</a:t>
            </a:r>
            <a:r>
              <a:rPr lang="ru-RU" dirty="0" smtClean="0">
                <a:solidFill>
                  <a:schemeClr val="tx1"/>
                </a:solidFill>
              </a:rPr>
              <a:t>)   – произносится без дополнительной заднеязычной артикуляции (</a:t>
            </a:r>
            <a:r>
              <a:rPr lang="ru-RU" i="1" dirty="0" smtClean="0">
                <a:solidFill>
                  <a:schemeClr val="tx1"/>
                </a:solidFill>
              </a:rPr>
              <a:t>бы[</a:t>
            </a:r>
            <a:r>
              <a:rPr lang="en-US" i="1" dirty="0" smtClean="0">
                <a:solidFill>
                  <a:schemeClr val="tx1"/>
                </a:solidFill>
              </a:rPr>
              <a:t>l</a:t>
            </a:r>
            <a:r>
              <a:rPr lang="ru-RU" i="1" dirty="0" smtClean="0">
                <a:solidFill>
                  <a:schemeClr val="tx1"/>
                </a:solidFill>
              </a:rPr>
              <a:t>]а, </a:t>
            </a:r>
            <a:r>
              <a:rPr lang="ru-RU" i="1" dirty="0" err="1" smtClean="0">
                <a:solidFill>
                  <a:schemeClr val="tx1"/>
                </a:solidFill>
              </a:rPr>
              <a:t>пош</a:t>
            </a:r>
            <a:r>
              <a:rPr lang="ru-RU" i="1" dirty="0" smtClean="0">
                <a:solidFill>
                  <a:schemeClr val="tx1"/>
                </a:solidFill>
              </a:rPr>
              <a:t>[</a:t>
            </a:r>
            <a:r>
              <a:rPr lang="en-US" i="1" dirty="0" smtClean="0">
                <a:solidFill>
                  <a:schemeClr val="tx1"/>
                </a:solidFill>
              </a:rPr>
              <a:t>l</a:t>
            </a:r>
            <a:r>
              <a:rPr lang="ru-RU" i="1" dirty="0" smtClean="0">
                <a:solidFill>
                  <a:schemeClr val="tx1"/>
                </a:solidFill>
              </a:rPr>
              <a:t>]а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  <a:endParaRPr lang="be-BY" dirty="0" smtClean="0">
              <a:solidFill>
                <a:schemeClr val="tx1"/>
              </a:solidFill>
            </a:endParaRPr>
          </a:p>
          <a:p>
            <a:endParaRPr lang="be-BY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Переднеязычные взрывные согласные</a:t>
            </a:r>
            <a:endParaRPr lang="be-BY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14488"/>
            <a:ext cx="8503920" cy="457200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В говорах русского языка на месте </a:t>
            </a:r>
            <a:r>
              <a:rPr lang="ru-RU" sz="2800" b="1" i="1" dirty="0" smtClean="0"/>
              <a:t>‹т’›</a:t>
            </a:r>
            <a:r>
              <a:rPr lang="ru-RU" sz="2800" dirty="0" smtClean="0"/>
              <a:t>, </a:t>
            </a:r>
            <a:r>
              <a:rPr lang="ru-RU" sz="2800" b="1" i="1" dirty="0" smtClean="0"/>
              <a:t>‹</a:t>
            </a:r>
            <a:r>
              <a:rPr lang="ru-RU" sz="2800" b="1" i="1" dirty="0" err="1" smtClean="0"/>
              <a:t>д</a:t>
            </a:r>
            <a:r>
              <a:rPr lang="ru-RU" sz="2800" b="1" i="1" dirty="0" smtClean="0"/>
              <a:t>’› </a:t>
            </a:r>
            <a:r>
              <a:rPr lang="ru-RU" sz="2800" dirty="0" smtClean="0"/>
              <a:t>могут произноситься :</a:t>
            </a:r>
            <a:endParaRPr lang="be-BY" sz="2800" dirty="0" smtClean="0"/>
          </a:p>
          <a:p>
            <a:pPr lvl="2"/>
            <a:r>
              <a:rPr lang="ru-RU" sz="2200" dirty="0" smtClean="0"/>
              <a:t>полностью палатализованные (</a:t>
            </a:r>
            <a:r>
              <a:rPr lang="ru-RU" sz="2200" b="1" i="1" dirty="0" smtClean="0"/>
              <a:t>мягкие</a:t>
            </a:r>
            <a:r>
              <a:rPr lang="ru-RU" sz="2200" dirty="0" smtClean="0"/>
              <a:t>) </a:t>
            </a:r>
            <a:r>
              <a:rPr lang="ru-RU" sz="2200" i="1" dirty="0" smtClean="0"/>
              <a:t>[</a:t>
            </a:r>
            <a:r>
              <a:rPr lang="ru-RU" sz="2200" b="1" i="1" dirty="0" smtClean="0"/>
              <a:t>т’</a:t>
            </a:r>
            <a:r>
              <a:rPr lang="ru-RU" sz="2200" dirty="0" smtClean="0"/>
              <a:t>,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д</a:t>
            </a:r>
            <a:r>
              <a:rPr lang="ru-RU" sz="2200" b="1" i="1" dirty="0" smtClean="0"/>
              <a:t>’</a:t>
            </a:r>
            <a:r>
              <a:rPr lang="ru-RU" sz="2200" i="1" dirty="0" smtClean="0"/>
              <a:t>]</a:t>
            </a:r>
            <a:r>
              <a:rPr lang="ru-RU" sz="2200" dirty="0" smtClean="0"/>
              <a:t>;</a:t>
            </a:r>
            <a:endParaRPr lang="be-BY" sz="2200" dirty="0" smtClean="0"/>
          </a:p>
          <a:p>
            <a:pPr lvl="2"/>
            <a:r>
              <a:rPr lang="ru-RU" sz="2200" dirty="0" err="1" smtClean="0"/>
              <a:t>неполностью</a:t>
            </a:r>
            <a:r>
              <a:rPr lang="ru-RU" sz="2200" dirty="0" smtClean="0"/>
              <a:t> палатализованные (</a:t>
            </a:r>
            <a:r>
              <a:rPr lang="ru-RU" sz="2200" b="1" i="1" dirty="0" smtClean="0"/>
              <a:t>полумягкие</a:t>
            </a:r>
            <a:r>
              <a:rPr lang="ru-RU" sz="2200" dirty="0" smtClean="0"/>
              <a:t>) </a:t>
            </a:r>
            <a:r>
              <a:rPr lang="ru-RU" sz="2200" i="1" dirty="0" smtClean="0"/>
              <a:t>[</a:t>
            </a:r>
            <a:r>
              <a:rPr lang="ru-RU" sz="2200" b="1" i="1" dirty="0" smtClean="0"/>
              <a:t>т·</a:t>
            </a:r>
            <a:r>
              <a:rPr lang="ru-RU" sz="2200" dirty="0" smtClean="0"/>
              <a:t>, </a:t>
            </a:r>
            <a:r>
              <a:rPr lang="ru-RU" sz="2200" b="1" i="1" dirty="0" err="1" smtClean="0"/>
              <a:t>д</a:t>
            </a:r>
            <a:r>
              <a:rPr lang="ru-RU" sz="2200" b="1" i="1" dirty="0" smtClean="0"/>
              <a:t>·</a:t>
            </a:r>
            <a:r>
              <a:rPr lang="ru-RU" sz="2200" i="1" dirty="0" smtClean="0"/>
              <a:t>]</a:t>
            </a:r>
            <a:r>
              <a:rPr lang="ru-RU" sz="2200" dirty="0" smtClean="0"/>
              <a:t>;</a:t>
            </a:r>
            <a:endParaRPr lang="be-BY" sz="2200" dirty="0" smtClean="0"/>
          </a:p>
          <a:p>
            <a:pPr lvl="2"/>
            <a:r>
              <a:rPr lang="ru-RU" sz="2200" dirty="0" smtClean="0"/>
              <a:t>похожие на аффрикаты (</a:t>
            </a:r>
            <a:r>
              <a:rPr lang="ru-RU" sz="2200" b="1" i="1" dirty="0" err="1" smtClean="0"/>
              <a:t>аффрикатоиды</a:t>
            </a:r>
            <a:r>
              <a:rPr lang="ru-RU" sz="2200" dirty="0" smtClean="0"/>
              <a:t>) </a:t>
            </a:r>
            <a:r>
              <a:rPr lang="ru-RU" sz="2200" i="1" dirty="0" smtClean="0"/>
              <a:t>[ </a:t>
            </a:r>
            <a:r>
              <a:rPr lang="ru-RU" sz="2200" b="1" i="1" dirty="0" err="1" smtClean="0"/>
              <a:t>т’</a:t>
            </a:r>
            <a:r>
              <a:rPr lang="ru-RU" sz="2200" b="1" i="1" baseline="30000" dirty="0" err="1" smtClean="0"/>
              <a:t>с</a:t>
            </a:r>
            <a:r>
              <a:rPr lang="ru-RU" sz="2200" b="1" i="1" dirty="0" smtClean="0"/>
              <a:t>’</a:t>
            </a:r>
            <a:r>
              <a:rPr lang="ru-RU" sz="2200" dirty="0" smtClean="0"/>
              <a:t>,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д’</a:t>
            </a:r>
            <a:r>
              <a:rPr lang="ru-RU" sz="2200" b="1" i="1" baseline="30000" dirty="0" err="1" smtClean="0"/>
              <a:t>з</a:t>
            </a:r>
            <a:r>
              <a:rPr lang="ru-RU" sz="2200" b="1" i="1" dirty="0" smtClean="0"/>
              <a:t>’</a:t>
            </a:r>
            <a:r>
              <a:rPr lang="ru-RU" sz="2200" i="1" dirty="0" smtClean="0"/>
              <a:t>]</a:t>
            </a:r>
            <a:r>
              <a:rPr lang="ru-RU" sz="2200" dirty="0" smtClean="0"/>
              <a:t>,   </a:t>
            </a:r>
            <a:r>
              <a:rPr lang="ru-RU" sz="2200" i="1" dirty="0" smtClean="0"/>
              <a:t>[</a:t>
            </a:r>
            <a:r>
              <a:rPr lang="ru-RU" sz="2200" b="1" i="1" dirty="0" err="1" smtClean="0"/>
              <a:t>т’</a:t>
            </a:r>
            <a:r>
              <a:rPr lang="ru-RU" sz="2200" b="1" i="1" baseline="30000" dirty="0" err="1" smtClean="0"/>
              <a:t>ш</a:t>
            </a:r>
            <a:r>
              <a:rPr lang="ru-RU" sz="2200" b="1" i="1" dirty="0" smtClean="0"/>
              <a:t>’</a:t>
            </a:r>
            <a:r>
              <a:rPr lang="ru-RU" sz="2200" dirty="0" smtClean="0"/>
              <a:t>, </a:t>
            </a:r>
            <a:r>
              <a:rPr lang="ru-RU" sz="2200" b="1" i="1" dirty="0" err="1" smtClean="0"/>
              <a:t>д’</a:t>
            </a:r>
            <a:r>
              <a:rPr lang="ru-RU" sz="2200" b="1" i="1" baseline="30000" dirty="0" err="1" smtClean="0"/>
              <a:t>ж</a:t>
            </a:r>
            <a:r>
              <a:rPr lang="ru-RU" sz="2200" b="1" i="1" dirty="0" smtClean="0"/>
              <a:t>’</a:t>
            </a:r>
            <a:r>
              <a:rPr lang="ru-RU" sz="2200" i="1" dirty="0" smtClean="0"/>
              <a:t>]</a:t>
            </a:r>
            <a:r>
              <a:rPr lang="ru-RU" sz="2200" dirty="0" smtClean="0"/>
              <a:t>;</a:t>
            </a:r>
          </a:p>
          <a:p>
            <a:pPr lvl="2"/>
            <a:r>
              <a:rPr lang="ru-RU" sz="2200" b="1" i="1" dirty="0" smtClean="0"/>
              <a:t>аффрикаты </a:t>
            </a:r>
            <a:r>
              <a:rPr lang="ru-RU" sz="2200" i="1" dirty="0" smtClean="0"/>
              <a:t>[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т’с</a:t>
            </a:r>
            <a:r>
              <a:rPr lang="ru-RU" sz="2200" b="1" i="1" dirty="0" smtClean="0"/>
              <a:t>’</a:t>
            </a:r>
            <a:r>
              <a:rPr lang="ru-RU" sz="2200" dirty="0" smtClean="0"/>
              <a:t>,</a:t>
            </a:r>
            <a:r>
              <a:rPr lang="ru-RU" sz="2200" i="1" dirty="0" smtClean="0"/>
              <a:t> </a:t>
            </a:r>
            <a:r>
              <a:rPr lang="ru-RU" sz="2200" b="1" i="1" dirty="0" err="1" smtClean="0"/>
              <a:t>д’з</a:t>
            </a:r>
            <a:r>
              <a:rPr lang="ru-RU" sz="2200" b="1" i="1" dirty="0" smtClean="0"/>
              <a:t>’</a:t>
            </a:r>
            <a:r>
              <a:rPr lang="ru-RU" sz="2200" i="1" dirty="0" smtClean="0"/>
              <a:t>]</a:t>
            </a:r>
            <a:r>
              <a:rPr lang="ru-RU" sz="2200" b="1" i="1" dirty="0" smtClean="0"/>
              <a:t> </a:t>
            </a:r>
            <a:endParaRPr lang="be-BY" sz="2200" i="1" dirty="0" smtClean="0"/>
          </a:p>
          <a:p>
            <a:pPr lvl="2">
              <a:buNone/>
            </a:pPr>
            <a:endParaRPr lang="be-BY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Переднеязычные щелевые согласные</a:t>
            </a:r>
            <a:endParaRPr lang="be-BY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200" dirty="0" smtClean="0"/>
              <a:t>Во всех без  исключения говорах русского языка имеется два ряда щелевых переднеязычных согласных: </a:t>
            </a:r>
            <a:r>
              <a:rPr lang="ru-RU" sz="2200" b="1" dirty="0" smtClean="0"/>
              <a:t>дентальный</a:t>
            </a:r>
            <a:r>
              <a:rPr lang="ru-RU" sz="2200" dirty="0" smtClean="0"/>
              <a:t> и </a:t>
            </a:r>
            <a:r>
              <a:rPr lang="ru-RU" sz="2200" b="1" dirty="0" smtClean="0"/>
              <a:t>альвеолярный</a:t>
            </a:r>
            <a:r>
              <a:rPr lang="ru-RU" sz="2200" dirty="0" smtClean="0"/>
              <a:t>. </a:t>
            </a:r>
            <a:r>
              <a:rPr lang="ru-RU" sz="2200" b="1" dirty="0" smtClean="0"/>
              <a:t>Дентальный</a:t>
            </a:r>
            <a:r>
              <a:rPr lang="ru-RU" sz="2200" dirty="0" smtClean="0"/>
              <a:t> ряд представлен </a:t>
            </a:r>
            <a:r>
              <a:rPr lang="ru-RU" sz="2200" b="1" dirty="0" smtClean="0"/>
              <a:t>свистящими</a:t>
            </a:r>
            <a:r>
              <a:rPr lang="ru-RU" sz="2200" dirty="0" smtClean="0"/>
              <a:t> согласными </a:t>
            </a:r>
            <a:r>
              <a:rPr lang="ru-RU" sz="2200" b="1" i="1" dirty="0" smtClean="0"/>
              <a:t>‹с</a:t>
            </a:r>
            <a:r>
              <a:rPr lang="ru-RU" sz="2200" i="1" dirty="0" smtClean="0"/>
              <a:t>, </a:t>
            </a:r>
            <a:r>
              <a:rPr lang="ru-RU" sz="2200" b="1" i="1" dirty="0" smtClean="0"/>
              <a:t>с’</a:t>
            </a:r>
            <a:r>
              <a:rPr lang="ru-RU" sz="2200" i="1" dirty="0" smtClean="0"/>
              <a:t>, </a:t>
            </a:r>
            <a:r>
              <a:rPr lang="ru-RU" sz="2200" b="1" i="1" dirty="0" err="1" smtClean="0"/>
              <a:t>з</a:t>
            </a:r>
            <a:r>
              <a:rPr lang="ru-RU" sz="2200" i="1" dirty="0" smtClean="0"/>
              <a:t>, </a:t>
            </a:r>
            <a:r>
              <a:rPr lang="ru-RU" sz="2200" b="1" i="1" dirty="0" err="1" smtClean="0"/>
              <a:t>з</a:t>
            </a:r>
            <a:r>
              <a:rPr lang="ru-RU" sz="2200" b="1" i="1" dirty="0" smtClean="0"/>
              <a:t>’›</a:t>
            </a:r>
            <a:r>
              <a:rPr lang="ru-RU" sz="2200" dirty="0" smtClean="0"/>
              <a:t>, а </a:t>
            </a:r>
            <a:r>
              <a:rPr lang="ru-RU" sz="2200" b="1" dirty="0" smtClean="0"/>
              <a:t>альвеолярный</a:t>
            </a:r>
            <a:r>
              <a:rPr lang="ru-RU" sz="2200" dirty="0" smtClean="0"/>
              <a:t> – </a:t>
            </a:r>
            <a:r>
              <a:rPr lang="ru-RU" sz="2200" b="1" dirty="0" smtClean="0"/>
              <a:t>шипящими</a:t>
            </a:r>
            <a:r>
              <a:rPr lang="ru-RU" sz="2200" dirty="0" smtClean="0"/>
              <a:t> </a:t>
            </a:r>
            <a:r>
              <a:rPr lang="ru-RU" sz="2200" b="1" i="1" dirty="0" smtClean="0"/>
              <a:t>‹</a:t>
            </a:r>
            <a:r>
              <a:rPr lang="ru-RU" sz="2200" b="1" i="1" dirty="0" err="1" smtClean="0"/>
              <a:t>ш</a:t>
            </a:r>
            <a:r>
              <a:rPr lang="ru-RU" sz="2200" i="1" dirty="0" smtClean="0"/>
              <a:t>, </a:t>
            </a:r>
            <a:r>
              <a:rPr lang="ru-RU" sz="2200" b="1" i="1" dirty="0" smtClean="0"/>
              <a:t> </a:t>
            </a:r>
            <a:r>
              <a:rPr lang="ru-RU" sz="2200" i="1" dirty="0" smtClean="0"/>
              <a:t> </a:t>
            </a:r>
            <a:r>
              <a:rPr lang="ru-RU" sz="2200" b="1" i="1" dirty="0" smtClean="0"/>
              <a:t>ж›</a:t>
            </a:r>
            <a:r>
              <a:rPr lang="ru-RU" sz="2200" dirty="0" smtClean="0"/>
              <a:t>. </a:t>
            </a:r>
            <a:endParaRPr lang="be-BY" sz="2200" dirty="0" smtClean="0"/>
          </a:p>
          <a:p>
            <a:pPr algn="just"/>
            <a:r>
              <a:rPr lang="ru-RU" sz="2400" dirty="0" smtClean="0"/>
              <a:t>В ряде говоров может наблюдаться </a:t>
            </a:r>
            <a:r>
              <a:rPr lang="ru-RU" sz="2400" b="1" dirty="0" smtClean="0"/>
              <a:t>мена</a:t>
            </a:r>
            <a:r>
              <a:rPr lang="ru-RU" sz="2400" dirty="0" smtClean="0"/>
              <a:t> согласных </a:t>
            </a:r>
            <a:r>
              <a:rPr lang="ru-RU" sz="2400" b="1" dirty="0" smtClean="0"/>
              <a:t>свистящего</a:t>
            </a:r>
            <a:r>
              <a:rPr lang="ru-RU" sz="2400" dirty="0" smtClean="0"/>
              <a:t> и </a:t>
            </a:r>
            <a:r>
              <a:rPr lang="ru-RU" sz="2400" b="1" dirty="0" smtClean="0"/>
              <a:t>шипящего</a:t>
            </a:r>
            <a:r>
              <a:rPr lang="ru-RU" sz="2400" dirty="0" smtClean="0"/>
              <a:t> ряда: </a:t>
            </a:r>
            <a:r>
              <a:rPr lang="ru-RU" sz="2400" i="1" dirty="0" smtClean="0"/>
              <a:t>[</a:t>
            </a:r>
            <a:r>
              <a:rPr lang="ru-RU" sz="2400" i="1" dirty="0" err="1" smtClean="0"/>
              <a:t>шы</a:t>
            </a:r>
            <a:r>
              <a:rPr lang="ru-RU" sz="2400" i="1" dirty="0" smtClean="0"/>
              <a:t>]</a:t>
            </a:r>
            <a:r>
              <a:rPr lang="ru-RU" sz="2400" i="1" dirty="0" err="1" smtClean="0"/>
              <a:t>ла</a:t>
            </a:r>
            <a:r>
              <a:rPr lang="ru-RU" sz="2400" dirty="0" smtClean="0"/>
              <a:t>,</a:t>
            </a:r>
            <a:r>
              <a:rPr lang="ru-RU" sz="2400" i="1" dirty="0" smtClean="0"/>
              <a:t> [с]</a:t>
            </a:r>
            <a:r>
              <a:rPr lang="ru-RU" sz="2400" i="1" dirty="0" err="1" smtClean="0"/>
              <a:t>амовар</a:t>
            </a:r>
            <a:r>
              <a:rPr lang="ru-RU" sz="2400" i="1" dirty="0" smtClean="0"/>
              <a:t> – [</a:t>
            </a:r>
            <a:r>
              <a:rPr lang="ru-RU" sz="2400" i="1" dirty="0" err="1" smtClean="0"/>
              <a:t>сы</a:t>
            </a:r>
            <a:r>
              <a:rPr lang="ru-RU" sz="2400" i="1" dirty="0" smtClean="0"/>
              <a:t>]</a:t>
            </a:r>
            <a:r>
              <a:rPr lang="ru-RU" sz="2400" i="1" dirty="0" err="1" smtClean="0"/>
              <a:t>ла</a:t>
            </a:r>
            <a:r>
              <a:rPr lang="ru-RU" sz="2400" dirty="0" smtClean="0"/>
              <a:t>,</a:t>
            </a:r>
            <a:r>
              <a:rPr lang="ru-RU" sz="2400" i="1" dirty="0" smtClean="0"/>
              <a:t> [</a:t>
            </a:r>
            <a:r>
              <a:rPr lang="ru-RU" sz="2400" i="1" dirty="0" err="1" smtClean="0"/>
              <a:t>ш</a:t>
            </a:r>
            <a:r>
              <a:rPr lang="ru-RU" sz="2400" i="1" dirty="0" smtClean="0"/>
              <a:t>]</a:t>
            </a:r>
            <a:r>
              <a:rPr lang="ru-RU" sz="2400" i="1" dirty="0" err="1" smtClean="0"/>
              <a:t>амовар</a:t>
            </a:r>
            <a:r>
              <a:rPr lang="ru-RU" sz="2400" dirty="0" smtClean="0"/>
              <a:t>.</a:t>
            </a:r>
            <a:endParaRPr lang="be-BY" sz="2400" dirty="0" smtClean="0"/>
          </a:p>
          <a:p>
            <a:pPr algn="just"/>
            <a:r>
              <a:rPr lang="ru-RU" sz="2400" dirty="0" smtClean="0"/>
              <a:t>В некоторых говорах имеются согласные промежуточного </a:t>
            </a:r>
            <a:r>
              <a:rPr lang="ru-RU" sz="2400" b="1" dirty="0" err="1" smtClean="0"/>
              <a:t>свистяще-шипящего</a:t>
            </a:r>
            <a:r>
              <a:rPr lang="ru-RU" sz="2400" dirty="0" smtClean="0"/>
              <a:t> типа, которые обычно называются </a:t>
            </a:r>
            <a:r>
              <a:rPr lang="ru-RU" sz="2400" b="1" dirty="0" smtClean="0"/>
              <a:t>шепелявыми</a:t>
            </a:r>
            <a:r>
              <a:rPr lang="ru-RU" sz="2400" i="1" dirty="0" smtClean="0"/>
              <a:t>: [</a:t>
            </a:r>
            <a:r>
              <a:rPr lang="ru-RU" sz="2400" i="1" dirty="0" err="1" smtClean="0"/>
              <a:t>с</a:t>
            </a:r>
            <a:r>
              <a:rPr lang="ru-RU" sz="2400" i="1" baseline="30000" dirty="0" err="1" smtClean="0"/>
              <a:t>ш</a:t>
            </a:r>
            <a:r>
              <a:rPr lang="ru-RU" sz="2400" i="1" dirty="0" smtClean="0"/>
              <a:t>]</a:t>
            </a:r>
            <a:r>
              <a:rPr lang="ru-RU" sz="2400" i="1" dirty="0" err="1" smtClean="0"/>
              <a:t>ама</a:t>
            </a:r>
            <a:r>
              <a:rPr lang="ru-RU" sz="2400" dirty="0" smtClean="0"/>
              <a:t>,</a:t>
            </a:r>
            <a:r>
              <a:rPr lang="ru-RU" sz="2400" i="1" dirty="0" smtClean="0"/>
              <a:t> [</a:t>
            </a:r>
            <a:r>
              <a:rPr lang="ru-RU" sz="2400" i="1" dirty="0" err="1" smtClean="0"/>
              <a:t>з</a:t>
            </a:r>
            <a:r>
              <a:rPr lang="ru-RU" sz="2400" i="1" baseline="30000" dirty="0" err="1" smtClean="0"/>
              <a:t>ж</a:t>
            </a:r>
            <a:r>
              <a:rPr lang="ru-RU" sz="2400" i="1" dirty="0" smtClean="0"/>
              <a:t>]</a:t>
            </a:r>
            <a:r>
              <a:rPr lang="ru-RU" sz="2400" i="1" dirty="0" err="1" smtClean="0"/>
              <a:t>аяц</a:t>
            </a:r>
            <a:r>
              <a:rPr lang="ru-RU" sz="2400" dirty="0" smtClean="0"/>
              <a:t>,</a:t>
            </a:r>
            <a:r>
              <a:rPr lang="ru-RU" sz="2400" i="1" dirty="0" smtClean="0"/>
              <a:t> [</a:t>
            </a:r>
            <a:r>
              <a:rPr lang="ru-RU" sz="2400" i="1" dirty="0" err="1" smtClean="0"/>
              <a:t>с’</a:t>
            </a:r>
            <a:r>
              <a:rPr lang="ru-RU" sz="2400" i="1" baseline="30000" dirty="0" err="1" smtClean="0"/>
              <a:t>ш</a:t>
            </a:r>
            <a:r>
              <a:rPr lang="ru-RU" sz="2400" i="1" dirty="0" smtClean="0"/>
              <a:t>’]яду</a:t>
            </a:r>
            <a:r>
              <a:rPr lang="ru-RU" sz="2400" dirty="0" smtClean="0"/>
              <a:t>,</a:t>
            </a:r>
            <a:r>
              <a:rPr lang="ru-RU" sz="2400" i="1" dirty="0" smtClean="0"/>
              <a:t> о[</a:t>
            </a:r>
            <a:r>
              <a:rPr lang="ru-RU" sz="2400" i="1" dirty="0" err="1" smtClean="0"/>
              <a:t>з’</a:t>
            </a:r>
            <a:r>
              <a:rPr lang="ru-RU" sz="2400" i="1" baseline="30000" dirty="0" err="1" smtClean="0"/>
              <a:t>ж</a:t>
            </a:r>
            <a:r>
              <a:rPr lang="ru-RU" sz="2400" i="1" dirty="0" smtClean="0"/>
              <a:t>’]</a:t>
            </a:r>
            <a:r>
              <a:rPr lang="ru-RU" sz="2400" i="1" dirty="0" err="1" smtClean="0"/>
              <a:t>ябла</a:t>
            </a:r>
            <a:r>
              <a:rPr lang="ru-RU" sz="2400" dirty="0" smtClean="0"/>
              <a:t>.</a:t>
            </a:r>
            <a:endParaRPr lang="be-BY" sz="2400" dirty="0" smtClean="0"/>
          </a:p>
          <a:p>
            <a:endParaRPr lang="be-BY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Губные согласные</a:t>
            </a:r>
            <a:endParaRPr lang="be-BY" dirty="0"/>
          </a:p>
        </p:txBody>
      </p:sp>
      <p:pic>
        <p:nvPicPr>
          <p:cNvPr id="29698" name="Picture 2" descr="C:\Users\Татьяна Богоедова\Pictures\map15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357430"/>
            <a:ext cx="3810000" cy="38671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1643050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Большей части русских говоров свойственно губно-зубное образование </a:t>
            </a:r>
            <a:r>
              <a:rPr lang="ru-RU" b="1" i="1" dirty="0" smtClean="0"/>
              <a:t>‹в›</a:t>
            </a:r>
            <a:r>
              <a:rPr lang="ru-RU" dirty="0" smtClean="0"/>
              <a:t>.</a:t>
            </a:r>
            <a:r>
              <a:rPr lang="ru-RU" b="1" i="1" dirty="0" smtClean="0"/>
              <a:t> </a:t>
            </a:r>
            <a:r>
              <a:rPr lang="ru-RU" dirty="0" smtClean="0"/>
              <a:t>Есть также говоры, где эт0 фонема  губно-губного образования </a:t>
            </a:r>
            <a:r>
              <a:rPr lang="ru-RU" i="1" dirty="0" smtClean="0"/>
              <a:t>–</a:t>
            </a:r>
            <a:r>
              <a:rPr lang="ru-RU" dirty="0" smtClean="0"/>
              <a:t> </a:t>
            </a:r>
            <a:r>
              <a:rPr lang="ru-RU" b="1" i="1" dirty="0" smtClean="0"/>
              <a:t>‹</a:t>
            </a:r>
            <a:r>
              <a:rPr lang="en-US" b="1" i="1" dirty="0" smtClean="0"/>
              <a:t>w</a:t>
            </a:r>
            <a:r>
              <a:rPr lang="ru-RU" b="1" i="1" dirty="0" smtClean="0"/>
              <a:t>›</a:t>
            </a:r>
            <a:r>
              <a:rPr lang="ru-RU" dirty="0" smtClean="0"/>
              <a:t>.</a:t>
            </a:r>
            <a:endParaRPr lang="be-BY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4857752" y="3071810"/>
            <a:ext cx="1190604" cy="357187"/>
          </a:xfrm>
          <a:prstGeom prst="rect">
            <a:avLst/>
          </a:prstGeom>
          <a:solidFill>
            <a:srgbClr val="FFFF66"/>
          </a:solidFill>
        </p:spPr>
        <p:txBody>
          <a:bodyPr vert="horz">
            <a:normAutofit/>
          </a:bodyPr>
          <a:lstStyle/>
          <a:p>
            <a:pPr lvl="0" algn="ctr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SzPct val="85000"/>
              <a:defRPr/>
            </a:pPr>
            <a:r>
              <a:rPr lang="ru-RU" sz="1600" b="1" i="1" dirty="0" smtClean="0"/>
              <a:t>‹в›</a:t>
            </a:r>
            <a:endParaRPr kumimoji="0" lang="be-BY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4857752" y="3643314"/>
            <a:ext cx="1190604" cy="357187"/>
          </a:xfrm>
          <a:prstGeom prst="rect">
            <a:avLst/>
          </a:prstGeom>
          <a:solidFill>
            <a:srgbClr val="FF99CC"/>
          </a:solidFill>
        </p:spPr>
        <p:txBody>
          <a:bodyPr vert="horz">
            <a:normAutofit/>
          </a:bodyPr>
          <a:lstStyle/>
          <a:p>
            <a:pPr lvl="0" algn="ctr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SzPct val="85000"/>
              <a:defRPr/>
            </a:pPr>
            <a:r>
              <a:rPr lang="ru-RU" sz="1600" dirty="0" smtClean="0"/>
              <a:t> </a:t>
            </a:r>
            <a:r>
              <a:rPr lang="ru-RU" sz="1600" b="1" i="1" dirty="0" smtClean="0"/>
              <a:t>‹</a:t>
            </a:r>
            <a:r>
              <a:rPr lang="en-US" sz="1600" b="1" i="1" dirty="0" smtClean="0"/>
              <a:t>w</a:t>
            </a:r>
            <a:r>
              <a:rPr lang="ru-RU" sz="1600" b="1" i="1" dirty="0" smtClean="0"/>
              <a:t>›</a:t>
            </a:r>
            <a:endParaRPr kumimoji="0" lang="be-BY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32900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0" dirty="0" smtClean="0"/>
              <a:t>К числу наиболее распространённых и играющих существенную роль в говоре диалектных различий, связанных с особенностями позиционного поведения согласных фонем, относятся следующие:</a:t>
            </a:r>
            <a:endParaRPr lang="be-BY" sz="2000" b="0" dirty="0" smtClean="0"/>
          </a:p>
          <a:p>
            <a:endParaRPr lang="be-BY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Различия в  позиционной фонетической реализации согласных фонем</a:t>
            </a:r>
            <a:endParaRPr lang="be-BY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Различение звонких и глухих фонем во всех позициях</a:t>
            </a:r>
            <a:endParaRPr lang="be-BY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71612"/>
            <a:ext cx="82868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В большинстве говоров парные по признаку глухости-звонкости  фонемы различаются перед гласными и сонорными согласными и  нейтрализуются на конце слова и перед шумными согласными: </a:t>
            </a:r>
            <a:r>
              <a:rPr lang="ru-RU" sz="2400" i="1" dirty="0" err="1" smtClean="0"/>
              <a:t>зу</a:t>
            </a:r>
            <a:r>
              <a:rPr lang="ru-RU" sz="2400" i="1" dirty="0" smtClean="0"/>
              <a:t>[б]а – </a:t>
            </a:r>
            <a:r>
              <a:rPr lang="ru-RU" sz="2400" i="1" dirty="0" err="1" smtClean="0"/>
              <a:t>зу</a:t>
            </a:r>
            <a:r>
              <a:rPr lang="ru-RU" sz="2400" i="1" dirty="0" smtClean="0"/>
              <a:t>[</a:t>
            </a:r>
            <a:r>
              <a:rPr lang="ru-RU" sz="2400" i="1" dirty="0" err="1" smtClean="0"/>
              <a:t>п</a:t>
            </a:r>
            <a:r>
              <a:rPr lang="ru-RU" sz="2400" i="1" dirty="0" smtClean="0"/>
              <a:t>]</a:t>
            </a:r>
            <a:r>
              <a:rPr lang="ru-RU" sz="2400" dirty="0" smtClean="0"/>
              <a:t>, </a:t>
            </a:r>
            <a:r>
              <a:rPr lang="ru-RU" sz="2400" i="1" dirty="0" err="1" smtClean="0"/>
              <a:t>зу</a:t>
            </a:r>
            <a:r>
              <a:rPr lang="ru-RU" sz="2400" i="1" dirty="0" smtClean="0"/>
              <a:t>[</a:t>
            </a:r>
            <a:r>
              <a:rPr lang="ru-RU" sz="2400" i="1" dirty="0" err="1" smtClean="0"/>
              <a:t>п</a:t>
            </a:r>
            <a:r>
              <a:rPr lang="ru-RU" sz="2400" i="1" dirty="0" smtClean="0"/>
              <a:t>]</a:t>
            </a:r>
            <a:r>
              <a:rPr lang="ru-RU" sz="2400" i="1" dirty="0" err="1" smtClean="0"/>
              <a:t>ки</a:t>
            </a:r>
            <a:r>
              <a:rPr lang="ru-RU" sz="2400" dirty="0" smtClean="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В некоторых говорах  звонкие согласные на конце слова не оглушаются: </a:t>
            </a:r>
            <a:r>
              <a:rPr lang="ru-RU" sz="2400" i="1" dirty="0" smtClean="0"/>
              <a:t>сне[г]</a:t>
            </a:r>
            <a:r>
              <a:rPr lang="ru-RU" sz="2400" dirty="0" smtClean="0"/>
              <a:t>,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хле</a:t>
            </a:r>
            <a:r>
              <a:rPr lang="ru-RU" sz="2400" i="1" dirty="0" smtClean="0"/>
              <a:t>[б]</a:t>
            </a:r>
            <a:r>
              <a:rPr lang="ru-RU" sz="2400" dirty="0" smtClean="0"/>
              <a:t>,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вни</a:t>
            </a:r>
            <a:r>
              <a:rPr lang="ru-RU" sz="2400" i="1" dirty="0" smtClean="0"/>
              <a:t>[</a:t>
            </a:r>
            <a:r>
              <a:rPr lang="ru-RU" sz="2400" i="1" dirty="0" err="1" smtClean="0"/>
              <a:t>з</a:t>
            </a:r>
            <a:r>
              <a:rPr lang="ru-RU" sz="2400" i="1" dirty="0" smtClean="0"/>
              <a:t>]</a:t>
            </a:r>
            <a:r>
              <a:rPr lang="ru-RU" sz="2400" dirty="0" smtClean="0"/>
              <a:t>,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наро</a:t>
            </a:r>
            <a:r>
              <a:rPr lang="ru-RU" sz="2400" i="1" dirty="0" smtClean="0"/>
              <a:t>[</a:t>
            </a:r>
            <a:r>
              <a:rPr lang="ru-RU" sz="2400" i="1" dirty="0" err="1" smtClean="0"/>
              <a:t>д</a:t>
            </a:r>
            <a:r>
              <a:rPr lang="ru-RU" sz="2400" i="1" dirty="0" smtClean="0"/>
              <a:t>]</a:t>
            </a:r>
            <a:r>
              <a:rPr lang="ru-RU" sz="2400" dirty="0" smtClean="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Встречаются говоры, в которых звонкие согласные не оглушаются в позиции перед глухими: </a:t>
            </a:r>
            <a:r>
              <a:rPr lang="ru-RU" sz="2400" i="1" dirty="0" smtClean="0"/>
              <a:t>ба[б]</a:t>
            </a:r>
            <a:r>
              <a:rPr lang="ru-RU" sz="2400" i="1" dirty="0" err="1" smtClean="0"/>
              <a:t>ка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доро</a:t>
            </a:r>
            <a:r>
              <a:rPr lang="ru-RU" sz="2400" i="1" dirty="0" smtClean="0"/>
              <a:t>[ж]</a:t>
            </a:r>
            <a:r>
              <a:rPr lang="ru-RU" sz="2400" i="1" dirty="0" err="1" smtClean="0"/>
              <a:t>ка</a:t>
            </a:r>
            <a:r>
              <a:rPr lang="ru-RU" sz="2400" dirty="0" smtClean="0"/>
              <a:t>. </a:t>
            </a:r>
            <a:endParaRPr lang="be-BY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Отвердение губных согласных в позиции конца слова</a:t>
            </a:r>
            <a:endParaRPr lang="be-BY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2637817"/>
            <a:ext cx="83582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Это широко распространённое явление, встречающееся в говорах разных наречий и групп,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где, в частности, произносят </a:t>
            </a:r>
            <a:r>
              <a:rPr lang="ru-RU" sz="2400" i="1" dirty="0" smtClean="0">
                <a:ea typeface="Times New Roman" pitchFamily="18" charset="0"/>
                <a:cs typeface="Arial" pitchFamily="34" charset="0"/>
              </a:rPr>
              <a:t>голу[</a:t>
            </a:r>
            <a:r>
              <a:rPr lang="ru-RU" sz="2400" i="1" dirty="0" err="1" smtClean="0">
                <a:ea typeface="Times New Roman" pitchFamily="18" charset="0"/>
                <a:cs typeface="Arial" pitchFamily="34" charset="0"/>
              </a:rPr>
              <a:t>п</a:t>
            </a:r>
            <a:r>
              <a:rPr lang="ru-RU" sz="2400" i="1" dirty="0" smtClean="0">
                <a:ea typeface="Times New Roman" pitchFamily="18" charset="0"/>
                <a:cs typeface="Arial" pitchFamily="34" charset="0"/>
              </a:rPr>
              <a:t>]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,</a:t>
            </a:r>
            <a:r>
              <a:rPr lang="ru-RU" sz="2400" i="1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i="1" dirty="0" err="1" smtClean="0">
                <a:ea typeface="Times New Roman" pitchFamily="18" charset="0"/>
                <a:cs typeface="Arial" pitchFamily="34" charset="0"/>
              </a:rPr>
              <a:t>кро</a:t>
            </a:r>
            <a:r>
              <a:rPr lang="ru-RU" sz="2400" i="1" dirty="0" smtClean="0">
                <a:ea typeface="Times New Roman" pitchFamily="18" charset="0"/>
                <a:cs typeface="Arial" pitchFamily="34" charset="0"/>
              </a:rPr>
              <a:t>[</a:t>
            </a:r>
            <a:r>
              <a:rPr lang="ru-RU" sz="2400" i="1" dirty="0" err="1" smtClean="0">
                <a:ea typeface="Times New Roman" pitchFamily="18" charset="0"/>
                <a:cs typeface="Arial" pitchFamily="34" charset="0"/>
              </a:rPr>
              <a:t>ф</a:t>
            </a:r>
            <a:r>
              <a:rPr lang="ru-RU" sz="2400" i="1" dirty="0" smtClean="0">
                <a:ea typeface="Times New Roman" pitchFamily="18" charset="0"/>
                <a:cs typeface="Arial" pitchFamily="34" charset="0"/>
              </a:rPr>
              <a:t>]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Прогрессивное смягчение заднеязычных согласных</a:t>
            </a:r>
            <a:endParaRPr lang="be-BY" sz="2800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1950826"/>
            <a:ext cx="814393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Во многих русских говорах особой позицией для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заднеязычных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согласных является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положение после мягких согласных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в котором происходит ассимилятивное </a:t>
            </a:r>
            <a:r>
              <a:rPr kumimoji="0" lang="ru-RU" sz="24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прогрессивное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смягчение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заднеязычных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согласных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ба[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н’к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’]а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де[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н’г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’]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ам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о[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л’х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’]а.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южновеликорусских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говорах прогрессивной ассимиляции подвергается только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[к]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а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северновеликорусских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говорах –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все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заднеязычные согласные.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00034" y="2743200"/>
            <a:ext cx="8001056" cy="347188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6"/>
                </a:solidFill>
              </a:rPr>
              <a:t>Колебания в составе согласных фонем по говорам, уменьшение их количества   может быть в результате:</a:t>
            </a:r>
          </a:p>
          <a:p>
            <a:endParaRPr lang="be-BY" sz="1800" dirty="0" smtClean="0">
              <a:solidFill>
                <a:schemeClr val="accent6"/>
              </a:solidFill>
            </a:endParaRPr>
          </a:p>
          <a:p>
            <a:pPr marL="342900" lvl="0" indent="-3429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800" dirty="0" smtClean="0">
                <a:solidFill>
                  <a:schemeClr val="accent6"/>
                </a:solidFill>
              </a:rPr>
              <a:t>наличия в говоре только одной из двух аффрикат либо их полного отсутствия;</a:t>
            </a:r>
            <a:endParaRPr lang="be-BY" sz="1800" dirty="0" smtClean="0">
              <a:solidFill>
                <a:schemeClr val="accent6"/>
              </a:solidFill>
            </a:endParaRPr>
          </a:p>
          <a:p>
            <a:pPr marL="342900" lvl="0" indent="-3429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800" dirty="0" smtClean="0">
                <a:solidFill>
                  <a:schemeClr val="accent6"/>
                </a:solidFill>
              </a:rPr>
              <a:t>отсутствия глухих губно-зубных фонем </a:t>
            </a:r>
            <a:r>
              <a:rPr lang="ru-RU" sz="1800" i="1" dirty="0" smtClean="0">
                <a:solidFill>
                  <a:schemeClr val="accent6"/>
                </a:solidFill>
              </a:rPr>
              <a:t>‹</a:t>
            </a:r>
            <a:r>
              <a:rPr lang="ru-RU" sz="1800" i="1" dirty="0" err="1" smtClean="0">
                <a:solidFill>
                  <a:schemeClr val="accent6"/>
                </a:solidFill>
              </a:rPr>
              <a:t>ф</a:t>
            </a:r>
            <a:r>
              <a:rPr lang="ru-RU" sz="1800" i="1" dirty="0" smtClean="0">
                <a:solidFill>
                  <a:schemeClr val="accent6"/>
                </a:solidFill>
              </a:rPr>
              <a:t>›</a:t>
            </a:r>
            <a:r>
              <a:rPr lang="ru-RU" sz="1800" dirty="0" smtClean="0">
                <a:solidFill>
                  <a:schemeClr val="accent6"/>
                </a:solidFill>
              </a:rPr>
              <a:t>, </a:t>
            </a:r>
            <a:r>
              <a:rPr lang="ru-RU" sz="1800" i="1" dirty="0" smtClean="0">
                <a:solidFill>
                  <a:schemeClr val="accent6"/>
                </a:solidFill>
              </a:rPr>
              <a:t>‹</a:t>
            </a:r>
            <a:r>
              <a:rPr lang="ru-RU" sz="1800" i="1" dirty="0" err="1" smtClean="0">
                <a:solidFill>
                  <a:schemeClr val="accent6"/>
                </a:solidFill>
              </a:rPr>
              <a:t>ф</a:t>
            </a:r>
            <a:r>
              <a:rPr lang="ru-RU" sz="1800" i="1" dirty="0" smtClean="0">
                <a:solidFill>
                  <a:schemeClr val="accent6"/>
                </a:solidFill>
              </a:rPr>
              <a:t>’›</a:t>
            </a:r>
            <a:r>
              <a:rPr lang="ru-RU" sz="1800" dirty="0" smtClean="0">
                <a:solidFill>
                  <a:schemeClr val="accent6"/>
                </a:solidFill>
              </a:rPr>
              <a:t>;</a:t>
            </a:r>
            <a:endParaRPr lang="be-BY" sz="1800" dirty="0" smtClean="0">
              <a:solidFill>
                <a:schemeClr val="accent6"/>
              </a:solidFill>
            </a:endParaRPr>
          </a:p>
          <a:p>
            <a:pPr marL="342900" lvl="0" indent="-34290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800" dirty="0" smtClean="0">
                <a:solidFill>
                  <a:schemeClr val="accent6"/>
                </a:solidFill>
              </a:rPr>
              <a:t>отсутствия долгих мягких шипящих фонем </a:t>
            </a:r>
            <a:r>
              <a:rPr lang="ru-RU" sz="1800" i="1" dirty="0" smtClean="0">
                <a:solidFill>
                  <a:schemeClr val="accent6"/>
                </a:solidFill>
              </a:rPr>
              <a:t>‹</a:t>
            </a:r>
            <a:r>
              <a:rPr lang="ru-RU" sz="1800" i="1" dirty="0" err="1" smtClean="0">
                <a:solidFill>
                  <a:schemeClr val="accent6"/>
                </a:solidFill>
              </a:rPr>
              <a:t>ш’ш</a:t>
            </a:r>
            <a:r>
              <a:rPr lang="ru-RU" sz="1800" i="1" dirty="0" smtClean="0">
                <a:solidFill>
                  <a:schemeClr val="accent6"/>
                </a:solidFill>
              </a:rPr>
              <a:t>’›</a:t>
            </a:r>
            <a:r>
              <a:rPr lang="ru-RU" sz="1800" dirty="0" smtClean="0">
                <a:solidFill>
                  <a:schemeClr val="accent6"/>
                </a:solidFill>
              </a:rPr>
              <a:t> и </a:t>
            </a:r>
            <a:r>
              <a:rPr lang="ru-RU" sz="1800" i="1" dirty="0" smtClean="0">
                <a:solidFill>
                  <a:schemeClr val="accent6"/>
                </a:solidFill>
              </a:rPr>
              <a:t>‹</a:t>
            </a:r>
            <a:r>
              <a:rPr lang="ru-RU" sz="1800" i="1" dirty="0" err="1" smtClean="0">
                <a:solidFill>
                  <a:schemeClr val="accent6"/>
                </a:solidFill>
              </a:rPr>
              <a:t>ж’ж</a:t>
            </a:r>
            <a:r>
              <a:rPr lang="ru-RU" sz="1800" i="1" dirty="0" smtClean="0">
                <a:solidFill>
                  <a:schemeClr val="accent6"/>
                </a:solidFill>
              </a:rPr>
              <a:t>’›</a:t>
            </a:r>
            <a:r>
              <a:rPr lang="ru-RU" sz="1800" dirty="0" smtClean="0">
                <a:solidFill>
                  <a:schemeClr val="accent6"/>
                </a:solidFill>
              </a:rPr>
              <a:t>. </a:t>
            </a:r>
            <a:endParaRPr lang="be-BY" sz="1800" dirty="0" smtClean="0">
              <a:solidFill>
                <a:schemeClr val="accent6"/>
              </a:solidFill>
            </a:endParaRPr>
          </a:p>
          <a:p>
            <a:endParaRPr lang="be-BY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Различия в количестве и составе согласных фонем</a:t>
            </a:r>
            <a:endParaRPr lang="be-BY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Утрата интервокального </a:t>
            </a:r>
            <a:r>
              <a:rPr lang="ru-RU" sz="2800" b="1" i="1" dirty="0" smtClean="0"/>
              <a:t>[</a:t>
            </a:r>
            <a:r>
              <a:rPr lang="en-US" sz="2800" b="1" i="1" dirty="0" smtClean="0"/>
              <a:t>j</a:t>
            </a:r>
            <a:r>
              <a:rPr lang="ru-RU" sz="2800" b="1" i="1" dirty="0" smtClean="0"/>
              <a:t>]</a:t>
            </a:r>
            <a:endParaRPr lang="be-BY" sz="2800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28596" y="1917790"/>
            <a:ext cx="8286808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ts val="600"/>
              </a:spcBef>
              <a:spcAft>
                <a:spcPts val="600"/>
              </a:spcAft>
              <a:tabLst>
                <a:tab pos="228600" algn="l"/>
              </a:tabLst>
            </a:pP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Это явление характерно для всех говоров </a:t>
            </a:r>
            <a:r>
              <a:rPr lang="ru-RU" sz="2400" dirty="0" err="1" smtClean="0">
                <a:ea typeface="Times New Roman" pitchFamily="18" charset="0"/>
                <a:cs typeface="Arial" pitchFamily="34" charset="0"/>
              </a:rPr>
              <a:t>северновеликорусского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 наречия и некоторых средневеликорусских говоров, преимущественно, окающих. </a:t>
            </a:r>
          </a:p>
          <a:p>
            <a:pPr lvl="0" algn="just" fontAlgn="base">
              <a:spcBef>
                <a:spcPts val="600"/>
              </a:spcBef>
              <a:spcAft>
                <a:spcPts val="600"/>
              </a:spcAft>
              <a:tabLst>
                <a:tab pos="228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Позиционным условием для этого процесса является положение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интервокального </a:t>
            </a:r>
            <a:r>
              <a:rPr lang="en-US" sz="2400" i="1" dirty="0" smtClean="0">
                <a:ea typeface="Times New Roman" pitchFamily="18" charset="0"/>
                <a:cs typeface="Arial" pitchFamily="34" charset="0"/>
              </a:rPr>
              <a:t>[j]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 заударном слоге.</a:t>
            </a:r>
          </a:p>
          <a:p>
            <a:pPr lvl="0" algn="just" fontAlgn="base">
              <a:spcBef>
                <a:spcPts val="600"/>
              </a:spcBef>
              <a:spcAft>
                <a:spcPts val="600"/>
              </a:spcAft>
              <a:tabLst>
                <a:tab pos="228600" algn="l"/>
              </a:tabLst>
            </a:pPr>
            <a:r>
              <a:rPr lang="ru-RU" sz="2400" dirty="0" smtClean="0"/>
              <a:t>Утрата интервокального </a:t>
            </a:r>
            <a:r>
              <a:rPr lang="ru-RU" sz="2400" i="1" dirty="0" smtClean="0"/>
              <a:t>[</a:t>
            </a:r>
            <a:r>
              <a:rPr lang="en-US" sz="2400" i="1" dirty="0" smtClean="0"/>
              <a:t>j</a:t>
            </a:r>
            <a:r>
              <a:rPr lang="ru-RU" sz="2400" i="1" dirty="0" smtClean="0"/>
              <a:t>]</a:t>
            </a:r>
            <a:r>
              <a:rPr lang="ru-RU" sz="2400" dirty="0" smtClean="0"/>
              <a:t> приводит к стяжению</a:t>
            </a:r>
            <a:r>
              <a:rPr lang="ru-RU" sz="2400" i="1" dirty="0" smtClean="0"/>
              <a:t> </a:t>
            </a:r>
            <a:r>
              <a:rPr lang="ru-RU" sz="2400" dirty="0" smtClean="0"/>
              <a:t>гласных: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молода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Times New Roman" pitchFamily="18" charset="0"/>
                <a:cs typeface="Times New Roman"/>
              </a:rPr>
              <a:t>́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&gt;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молода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сини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Times New Roman" pitchFamily="18" charset="0"/>
                <a:cs typeface="Times New Roman"/>
              </a:rPr>
              <a:t>́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е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&gt;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сини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бега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Times New Roman" pitchFamily="18" charset="0"/>
                <a:cs typeface="Times New Roman"/>
              </a:rPr>
              <a:t>́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ет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&gt;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бегат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дума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Times New Roman" pitchFamily="18" charset="0"/>
                <a:cs typeface="Times New Roman"/>
              </a:rPr>
              <a:t>́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ет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&gt;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думат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Регрессивная ассимиляция в сочетаниях </a:t>
            </a:r>
            <a:r>
              <a:rPr lang="ru-RU" sz="2400" b="1" i="1" dirty="0" smtClean="0"/>
              <a:t>[</a:t>
            </a:r>
            <a:r>
              <a:rPr lang="ru-RU" sz="2400" b="1" i="1" dirty="0" err="1" smtClean="0"/>
              <a:t>бм</a:t>
            </a:r>
            <a:r>
              <a:rPr lang="ru-RU" sz="2400" b="1" i="1" dirty="0" smtClean="0"/>
              <a:t>] </a:t>
            </a:r>
            <a:r>
              <a:rPr lang="ru-RU" sz="2400" b="1" dirty="0" smtClean="0"/>
              <a:t>&gt; </a:t>
            </a:r>
            <a:r>
              <a:rPr lang="ru-RU" sz="2400" b="1" i="1" dirty="0" smtClean="0"/>
              <a:t>[мм]</a:t>
            </a:r>
            <a:r>
              <a:rPr lang="ru-RU" sz="2400" b="1" dirty="0" smtClean="0"/>
              <a:t>, </a:t>
            </a:r>
            <a:r>
              <a:rPr lang="ru-RU" sz="2400" b="1" i="1" dirty="0" smtClean="0"/>
              <a:t>[</a:t>
            </a:r>
            <a:r>
              <a:rPr lang="ru-RU" sz="2400" b="1" i="1" dirty="0" err="1" smtClean="0"/>
              <a:t>дн</a:t>
            </a:r>
            <a:r>
              <a:rPr lang="ru-RU" sz="2400" b="1" i="1" dirty="0" smtClean="0"/>
              <a:t>] </a:t>
            </a:r>
            <a:r>
              <a:rPr lang="ru-RU" sz="2400" b="1" dirty="0" smtClean="0"/>
              <a:t>&gt; </a:t>
            </a:r>
            <a:r>
              <a:rPr lang="ru-RU" sz="2400" b="1" i="1" dirty="0" smtClean="0"/>
              <a:t>[</a:t>
            </a:r>
            <a:r>
              <a:rPr lang="ru-RU" sz="2400" b="1" i="1" dirty="0" err="1" smtClean="0"/>
              <a:t>нн</a:t>
            </a:r>
            <a:r>
              <a:rPr lang="ru-RU" sz="2400" b="1" i="1" dirty="0" smtClean="0"/>
              <a:t>], [</a:t>
            </a:r>
            <a:r>
              <a:rPr lang="ru-RU" sz="2400" b="1" i="1" dirty="0" err="1" smtClean="0"/>
              <a:t>бв</a:t>
            </a:r>
            <a:r>
              <a:rPr lang="ru-RU" sz="2400" b="1" i="1" dirty="0" smtClean="0"/>
              <a:t>] </a:t>
            </a:r>
            <a:r>
              <a:rPr lang="ru-RU" sz="2400" b="1" dirty="0" smtClean="0"/>
              <a:t>&gt; </a:t>
            </a:r>
            <a:r>
              <a:rPr lang="ru-RU" sz="2400" b="1" i="1" dirty="0" smtClean="0"/>
              <a:t>[</a:t>
            </a:r>
            <a:r>
              <a:rPr lang="ru-RU" sz="2400" b="1" i="1" dirty="0" err="1" smtClean="0"/>
              <a:t>вв</a:t>
            </a:r>
            <a:r>
              <a:rPr lang="ru-RU" sz="2400" b="1" i="1" dirty="0" smtClean="0"/>
              <a:t>]</a:t>
            </a:r>
            <a:r>
              <a:rPr lang="ru-RU" sz="2400" b="1" dirty="0" smtClean="0"/>
              <a:t>, </a:t>
            </a:r>
            <a:r>
              <a:rPr lang="ru-RU" sz="2400" b="1" i="1" dirty="0" smtClean="0"/>
              <a:t>[</a:t>
            </a:r>
            <a:r>
              <a:rPr lang="ru-RU" sz="2400" b="1" i="1" dirty="0" err="1" smtClean="0"/>
              <a:t>вн</a:t>
            </a:r>
            <a:r>
              <a:rPr lang="ru-RU" sz="2400" b="1" i="1" dirty="0" smtClean="0"/>
              <a:t>] </a:t>
            </a:r>
            <a:r>
              <a:rPr lang="ru-RU" sz="2400" b="1" dirty="0" smtClean="0"/>
              <a:t>&gt; </a:t>
            </a:r>
            <a:r>
              <a:rPr lang="ru-RU" sz="2400" b="1" i="1" dirty="0" smtClean="0"/>
              <a:t>[</a:t>
            </a:r>
            <a:r>
              <a:rPr lang="ru-RU" sz="2400" b="1" i="1" dirty="0" err="1" smtClean="0"/>
              <a:t>мн</a:t>
            </a:r>
            <a:r>
              <a:rPr lang="ru-RU" sz="2400" b="1" i="1" dirty="0" smtClean="0"/>
              <a:t>]</a:t>
            </a:r>
            <a:endParaRPr lang="be-BY" sz="24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643182"/>
            <a:ext cx="8143932" cy="168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i="1" dirty="0" smtClean="0"/>
              <a:t>о[</a:t>
            </a:r>
            <a:r>
              <a:rPr lang="ru-RU" sz="2400" i="1" dirty="0" err="1" smtClean="0"/>
              <a:t>бм</a:t>
            </a:r>
            <a:r>
              <a:rPr lang="ru-RU" sz="2400" i="1" dirty="0" smtClean="0"/>
              <a:t>]ан  </a:t>
            </a:r>
            <a:r>
              <a:rPr lang="en-US" sz="2400" i="1" dirty="0" smtClean="0"/>
              <a:t>&gt; </a:t>
            </a:r>
            <a:r>
              <a:rPr lang="ru-RU" sz="2400" i="1" dirty="0" smtClean="0"/>
              <a:t>о[мм]ан</a:t>
            </a:r>
            <a:r>
              <a:rPr lang="ru-RU" sz="2400" dirty="0" smtClean="0"/>
              <a:t>,</a:t>
            </a:r>
            <a:r>
              <a:rPr lang="ru-RU" sz="2400" i="1" dirty="0" smtClean="0"/>
              <a:t> о[</a:t>
            </a:r>
            <a:r>
              <a:rPr lang="ru-RU" sz="2400" i="1" dirty="0" err="1" smtClean="0"/>
              <a:t>дн</a:t>
            </a:r>
            <a:r>
              <a:rPr lang="ru-RU" sz="2400" i="1" dirty="0" smtClean="0"/>
              <a:t>]а </a:t>
            </a:r>
            <a:r>
              <a:rPr lang="en-US" sz="2400" i="1" dirty="0" smtClean="0"/>
              <a:t>&gt; </a:t>
            </a:r>
            <a:r>
              <a:rPr lang="ru-RU" sz="2400" i="1" dirty="0" smtClean="0"/>
              <a:t>о[</a:t>
            </a:r>
            <a:r>
              <a:rPr lang="ru-RU" sz="2400" i="1" dirty="0" err="1" smtClean="0"/>
              <a:t>нн</a:t>
            </a:r>
            <a:r>
              <a:rPr lang="ru-RU" sz="2400" i="1" dirty="0" smtClean="0"/>
              <a:t>]а</a:t>
            </a:r>
            <a:r>
              <a:rPr lang="ru-RU" sz="2400" dirty="0" smtClean="0"/>
              <a:t>‚</a:t>
            </a:r>
            <a:r>
              <a:rPr lang="ru-RU" sz="2400" i="1" dirty="0" smtClean="0"/>
              <a:t> о[</a:t>
            </a:r>
            <a:r>
              <a:rPr lang="ru-RU" sz="2400" i="1" dirty="0" err="1" smtClean="0"/>
              <a:t>бв</a:t>
            </a:r>
            <a:r>
              <a:rPr lang="ru-RU" sz="2400" i="1" dirty="0" smtClean="0"/>
              <a:t>]ал </a:t>
            </a:r>
            <a:r>
              <a:rPr lang="en-US" sz="2400" i="1" dirty="0" smtClean="0"/>
              <a:t> &gt; </a:t>
            </a:r>
            <a:r>
              <a:rPr lang="ru-RU" sz="2400" i="1" dirty="0" smtClean="0"/>
              <a:t>о[</a:t>
            </a:r>
            <a:r>
              <a:rPr lang="ru-RU" sz="2400" i="1" dirty="0" err="1" smtClean="0"/>
              <a:t>вв</a:t>
            </a:r>
            <a:r>
              <a:rPr lang="ru-RU" sz="2400" i="1" dirty="0" smtClean="0"/>
              <a:t>]ал</a:t>
            </a:r>
            <a:r>
              <a:rPr lang="ru-RU" sz="2400" dirty="0" smtClean="0"/>
              <a:t>‚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бре</a:t>
            </a:r>
            <a:r>
              <a:rPr lang="ru-RU" sz="2400" i="1" dirty="0" smtClean="0"/>
              <a:t>[</a:t>
            </a:r>
            <a:r>
              <a:rPr lang="ru-RU" sz="2400" i="1" dirty="0" err="1" smtClean="0"/>
              <a:t>вн</a:t>
            </a:r>
            <a:r>
              <a:rPr lang="ru-RU" sz="2400" i="1" dirty="0" smtClean="0"/>
              <a:t>]о </a:t>
            </a:r>
            <a:r>
              <a:rPr lang="en-US" sz="2400" i="1" dirty="0" smtClean="0"/>
              <a:t> &gt; </a:t>
            </a:r>
            <a:r>
              <a:rPr lang="ru-RU" sz="2400" i="1" dirty="0" err="1" smtClean="0"/>
              <a:t>бре</a:t>
            </a:r>
            <a:r>
              <a:rPr lang="ru-RU" sz="2400" i="1" dirty="0" smtClean="0"/>
              <a:t>[</a:t>
            </a:r>
            <a:r>
              <a:rPr lang="ru-RU" sz="2400" i="1" dirty="0" err="1" smtClean="0"/>
              <a:t>мн</a:t>
            </a:r>
            <a:r>
              <a:rPr lang="ru-RU" sz="2400" i="1" dirty="0" smtClean="0"/>
              <a:t>]о</a:t>
            </a:r>
            <a:r>
              <a:rPr lang="ru-RU" sz="2400" dirty="0" smtClean="0"/>
              <a:t>,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ра</a:t>
            </a:r>
            <a:r>
              <a:rPr lang="ru-RU" sz="2400" i="1" dirty="0" smtClean="0"/>
              <a:t>[</a:t>
            </a:r>
            <a:r>
              <a:rPr lang="ru-RU" sz="2400" i="1" dirty="0" err="1" smtClean="0"/>
              <a:t>вн</a:t>
            </a:r>
            <a:r>
              <a:rPr lang="ru-RU" sz="2400" i="1" dirty="0" smtClean="0"/>
              <a:t>’]</a:t>
            </a:r>
            <a:r>
              <a:rPr lang="ru-RU" sz="2400" i="1" dirty="0" err="1" smtClean="0"/>
              <a:t>ина</a:t>
            </a:r>
            <a:r>
              <a:rPr lang="ru-RU" sz="2400" i="1" dirty="0" smtClean="0"/>
              <a:t> </a:t>
            </a:r>
            <a:r>
              <a:rPr lang="en-US" sz="2400" i="1" dirty="0" smtClean="0"/>
              <a:t> &gt; </a:t>
            </a:r>
            <a:r>
              <a:rPr lang="ru-RU" sz="2400" i="1" dirty="0" err="1" smtClean="0"/>
              <a:t>ра</a:t>
            </a:r>
            <a:r>
              <a:rPr lang="ru-RU" sz="2400" i="1" dirty="0" smtClean="0"/>
              <a:t>[</a:t>
            </a:r>
            <a:r>
              <a:rPr lang="ru-RU" sz="2400" i="1" dirty="0" err="1" smtClean="0"/>
              <a:t>мн</a:t>
            </a:r>
            <a:r>
              <a:rPr lang="ru-RU" sz="2400" i="1" dirty="0" smtClean="0"/>
              <a:t>’]</a:t>
            </a:r>
            <a:r>
              <a:rPr lang="ru-RU" sz="2400" i="1" dirty="0" err="1" smtClean="0"/>
              <a:t>ина</a:t>
            </a:r>
            <a:r>
              <a:rPr lang="ru-RU" sz="2400" dirty="0" smtClean="0"/>
              <a:t>,</a:t>
            </a:r>
            <a:r>
              <a:rPr lang="ru-RU" sz="2400" i="1" dirty="0" smtClean="0"/>
              <a:t> на </a:t>
            </a:r>
            <a:r>
              <a:rPr lang="ru-RU" sz="2400" i="1" dirty="0" err="1" smtClean="0"/>
              <a:t>дро</a:t>
            </a:r>
            <a:r>
              <a:rPr lang="ru-RU" sz="2400" i="1" dirty="0" smtClean="0"/>
              <a:t>[</a:t>
            </a:r>
            <a:r>
              <a:rPr lang="ru-RU" sz="2400" i="1" dirty="0" err="1" smtClean="0"/>
              <a:t>вн</a:t>
            </a:r>
            <a:r>
              <a:rPr lang="ru-RU" sz="2400" i="1" dirty="0" smtClean="0"/>
              <a:t>’]</a:t>
            </a:r>
            <a:r>
              <a:rPr lang="ru-RU" sz="2400" i="1" dirty="0" err="1" smtClean="0"/>
              <a:t>ях</a:t>
            </a:r>
            <a:r>
              <a:rPr lang="ru-RU" sz="2400" i="1" dirty="0" smtClean="0"/>
              <a:t> </a:t>
            </a:r>
            <a:r>
              <a:rPr lang="en-US" sz="2400" i="1" dirty="0" smtClean="0"/>
              <a:t>&gt; </a:t>
            </a:r>
            <a:r>
              <a:rPr lang="ru-RU" sz="2400" i="1" dirty="0" smtClean="0"/>
              <a:t>на </a:t>
            </a:r>
            <a:r>
              <a:rPr lang="ru-RU" sz="2400" i="1" dirty="0" err="1" smtClean="0"/>
              <a:t>дро</a:t>
            </a:r>
            <a:r>
              <a:rPr lang="ru-RU" sz="2400" i="1" dirty="0" smtClean="0"/>
              <a:t>[</a:t>
            </a:r>
            <a:r>
              <a:rPr lang="ru-RU" sz="2400" i="1" dirty="0" err="1" smtClean="0"/>
              <a:t>мн</a:t>
            </a:r>
            <a:r>
              <a:rPr lang="ru-RU" sz="2400" i="1" dirty="0" smtClean="0"/>
              <a:t>’]</a:t>
            </a:r>
            <a:r>
              <a:rPr lang="ru-RU" sz="2400" i="1" dirty="0" err="1" smtClean="0"/>
              <a:t>ях</a:t>
            </a:r>
            <a:r>
              <a:rPr lang="ru-RU" sz="2400" dirty="0" smtClean="0"/>
              <a:t>,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полко</a:t>
            </a:r>
            <a:r>
              <a:rPr lang="ru-RU" sz="2400" i="1" dirty="0" smtClean="0"/>
              <a:t>[</a:t>
            </a:r>
            <a:r>
              <a:rPr lang="ru-RU" sz="2400" i="1" dirty="0" err="1" smtClean="0"/>
              <a:t>вн</a:t>
            </a:r>
            <a:r>
              <a:rPr lang="ru-RU" sz="2400" i="1" dirty="0" smtClean="0"/>
              <a:t>’]</a:t>
            </a:r>
            <a:r>
              <a:rPr lang="ru-RU" sz="2400" i="1" dirty="0" err="1" smtClean="0"/>
              <a:t>ик</a:t>
            </a:r>
            <a:r>
              <a:rPr lang="ru-RU" sz="2400" i="1" dirty="0" smtClean="0"/>
              <a:t> </a:t>
            </a:r>
            <a:r>
              <a:rPr lang="en-US" sz="2400" i="1" dirty="0" smtClean="0"/>
              <a:t>&gt; </a:t>
            </a:r>
            <a:r>
              <a:rPr lang="ru-RU" sz="2400" i="1" dirty="0" err="1" smtClean="0"/>
              <a:t>полко</a:t>
            </a:r>
            <a:r>
              <a:rPr lang="ru-RU" sz="2400" i="1" dirty="0" smtClean="0"/>
              <a:t>[</a:t>
            </a:r>
            <a:r>
              <a:rPr lang="ru-RU" sz="2400" i="1" dirty="0" err="1" smtClean="0"/>
              <a:t>мн</a:t>
            </a:r>
            <a:r>
              <a:rPr lang="ru-RU" sz="2400" i="1" dirty="0" smtClean="0"/>
              <a:t>’]</a:t>
            </a:r>
            <a:r>
              <a:rPr lang="ru-RU" sz="2400" i="1" dirty="0" err="1" smtClean="0"/>
              <a:t>ик</a:t>
            </a:r>
            <a:endParaRPr lang="be-BY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Появление долгих мягких губных согласных на месте сочетания зубных с </a:t>
            </a:r>
            <a:r>
              <a:rPr lang="ru-RU" sz="2800" b="1" i="1" dirty="0" smtClean="0"/>
              <a:t>[</a:t>
            </a:r>
            <a:r>
              <a:rPr lang="en-US" sz="2800" b="1" i="1" dirty="0" smtClean="0"/>
              <a:t>j</a:t>
            </a:r>
            <a:r>
              <a:rPr lang="ru-RU" sz="2800" b="1" i="1" dirty="0" smtClean="0"/>
              <a:t>]</a:t>
            </a:r>
            <a:endParaRPr lang="be-BY" sz="28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00240"/>
            <a:ext cx="8143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/>
              <a:t>н</a:t>
            </a:r>
            <a:r>
              <a:rPr lang="ru-RU" sz="3200" b="1" i="1" dirty="0" smtClean="0"/>
              <a:t>’</a:t>
            </a:r>
            <a:r>
              <a:rPr lang="en-US" sz="3200" b="1" i="1" dirty="0" smtClean="0"/>
              <a:t>j</a:t>
            </a:r>
            <a:r>
              <a:rPr lang="ru-RU" sz="3200" b="1" i="1" dirty="0" smtClean="0"/>
              <a:t> </a:t>
            </a:r>
            <a:r>
              <a:rPr lang="ru-RU" sz="3200" b="1" dirty="0" smtClean="0"/>
              <a:t>&gt;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н’н</a:t>
            </a:r>
            <a:r>
              <a:rPr lang="ru-RU" sz="3200" b="1" i="1" dirty="0" smtClean="0"/>
              <a:t>’</a:t>
            </a:r>
            <a:r>
              <a:rPr lang="ru-RU" sz="3200" b="1" dirty="0" smtClean="0"/>
              <a:t>,</a:t>
            </a:r>
            <a:r>
              <a:rPr lang="ru-RU" sz="3200" b="1" i="1" dirty="0" smtClean="0"/>
              <a:t> т’</a:t>
            </a:r>
            <a:r>
              <a:rPr lang="en-US" sz="3200" b="1" i="1" dirty="0" smtClean="0"/>
              <a:t>j</a:t>
            </a:r>
            <a:r>
              <a:rPr lang="ru-RU" sz="3200" b="1" i="1" dirty="0" smtClean="0"/>
              <a:t> &gt; </a:t>
            </a:r>
            <a:r>
              <a:rPr lang="ru-RU" sz="3200" b="1" i="1" dirty="0" err="1" smtClean="0"/>
              <a:t>т’т</a:t>
            </a:r>
            <a:r>
              <a:rPr lang="ru-RU" sz="3200" b="1" i="1" dirty="0" smtClean="0"/>
              <a:t>’</a:t>
            </a:r>
            <a:r>
              <a:rPr lang="ru-RU" sz="3200" b="1" dirty="0" smtClean="0"/>
              <a:t>,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д</a:t>
            </a:r>
            <a:r>
              <a:rPr lang="ru-RU" sz="3200" b="1" i="1" dirty="0" smtClean="0"/>
              <a:t>’</a:t>
            </a:r>
            <a:r>
              <a:rPr lang="en-US" sz="3200" b="1" i="1" dirty="0" smtClean="0"/>
              <a:t>j</a:t>
            </a:r>
            <a:r>
              <a:rPr lang="ru-RU" sz="3200" b="1" i="1" dirty="0" smtClean="0"/>
              <a:t> &gt; </a:t>
            </a:r>
            <a:r>
              <a:rPr lang="ru-RU" sz="3200" b="1" i="1" dirty="0" err="1" smtClean="0"/>
              <a:t>д’д</a:t>
            </a:r>
            <a:r>
              <a:rPr lang="ru-RU" sz="3200" b="1" i="1" dirty="0" smtClean="0"/>
              <a:t>’</a:t>
            </a:r>
            <a:r>
              <a:rPr lang="ru-RU" sz="3200" b="1" dirty="0" smtClean="0"/>
              <a:t>,</a:t>
            </a:r>
            <a:r>
              <a:rPr lang="ru-RU" sz="3200" b="1" i="1" dirty="0" smtClean="0"/>
              <a:t> </a:t>
            </a:r>
          </a:p>
          <a:p>
            <a:pPr algn="ctr"/>
            <a:r>
              <a:rPr lang="en-US" sz="3200" b="1" i="1" dirty="0" smtClean="0"/>
              <a:t>c</a:t>
            </a:r>
            <a:r>
              <a:rPr lang="ru-RU" sz="3200" b="1" i="1" dirty="0" smtClean="0"/>
              <a:t>’</a:t>
            </a:r>
            <a:r>
              <a:rPr lang="en-US" sz="3200" b="1" i="1" dirty="0" smtClean="0"/>
              <a:t>j</a:t>
            </a:r>
            <a:r>
              <a:rPr lang="ru-RU" sz="3200" b="1" i="1" dirty="0" smtClean="0"/>
              <a:t> &gt; </a:t>
            </a:r>
            <a:r>
              <a:rPr lang="en-US" sz="3200" b="1" i="1" dirty="0" smtClean="0"/>
              <a:t>c</a:t>
            </a:r>
            <a:r>
              <a:rPr lang="ru-RU" sz="3200" b="1" i="1" dirty="0" smtClean="0"/>
              <a:t>’</a:t>
            </a:r>
            <a:r>
              <a:rPr lang="en-US" sz="3200" b="1" i="1" dirty="0" smtClean="0"/>
              <a:t>c</a:t>
            </a:r>
            <a:r>
              <a:rPr lang="ru-RU" sz="3200" b="1" i="1" dirty="0" smtClean="0"/>
              <a:t>’</a:t>
            </a:r>
            <a:r>
              <a:rPr lang="ru-RU" sz="3200" b="1" dirty="0" smtClean="0"/>
              <a:t>,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</a:t>
            </a:r>
            <a:r>
              <a:rPr lang="ru-RU" sz="3200" b="1" i="1" dirty="0" smtClean="0"/>
              <a:t>’</a:t>
            </a:r>
            <a:r>
              <a:rPr lang="en-US" sz="3200" b="1" i="1" dirty="0" smtClean="0"/>
              <a:t>j</a:t>
            </a:r>
            <a:r>
              <a:rPr lang="ru-RU" sz="3200" b="1" i="1" dirty="0" smtClean="0"/>
              <a:t> &gt; </a:t>
            </a:r>
            <a:r>
              <a:rPr lang="ru-RU" sz="3200" b="1" i="1" dirty="0" err="1" smtClean="0"/>
              <a:t>з’з</a:t>
            </a:r>
            <a:r>
              <a:rPr lang="ru-RU" sz="3200" b="1" i="1" dirty="0" smtClean="0"/>
              <a:t>’</a:t>
            </a:r>
            <a:endParaRPr lang="be-BY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244334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/>
              <a:t>[</a:t>
            </a:r>
            <a:r>
              <a:rPr lang="ru-RU" sz="2400" i="1" dirty="0" err="1" smtClean="0"/>
              <a:t>свин</a:t>
            </a:r>
            <a:r>
              <a:rPr lang="ru-RU" sz="2400" i="1" dirty="0" smtClean="0"/>
              <a:t>’</a:t>
            </a:r>
            <a:r>
              <a:rPr lang="en-US" sz="2400" i="1" dirty="0" smtClean="0"/>
              <a:t>j</a:t>
            </a:r>
            <a:r>
              <a:rPr lang="ru-RU" sz="2400" i="1" dirty="0" smtClean="0"/>
              <a:t>а </a:t>
            </a:r>
            <a:r>
              <a:rPr lang="en-US" sz="2400" i="1" dirty="0" smtClean="0"/>
              <a:t>&gt; </a:t>
            </a:r>
            <a:r>
              <a:rPr lang="ru-RU" sz="2400" i="1" dirty="0" err="1" smtClean="0"/>
              <a:t>свин’н’а</a:t>
            </a:r>
            <a:r>
              <a:rPr lang="ru-RU" sz="2400" dirty="0" smtClean="0"/>
              <a:t>, </a:t>
            </a:r>
            <a:r>
              <a:rPr lang="ru-RU" sz="2400" i="1" dirty="0" smtClean="0"/>
              <a:t>плат’</a:t>
            </a:r>
            <a:r>
              <a:rPr lang="en-US" sz="2400" i="1" dirty="0" smtClean="0"/>
              <a:t>j</a:t>
            </a:r>
            <a:r>
              <a:rPr lang="ru-RU" sz="2400" i="1" dirty="0" smtClean="0"/>
              <a:t>а </a:t>
            </a:r>
            <a:r>
              <a:rPr lang="en-US" sz="2400" i="1" dirty="0" smtClean="0"/>
              <a:t>&gt; </a:t>
            </a:r>
            <a:r>
              <a:rPr lang="ru-RU" sz="2400" i="1" dirty="0" err="1" smtClean="0"/>
              <a:t>плат’т’а</a:t>
            </a:r>
            <a:r>
              <a:rPr lang="ru-RU" sz="2400" dirty="0" smtClean="0"/>
              <a:t>,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валос</a:t>
            </a:r>
            <a:r>
              <a:rPr lang="ru-RU" sz="2400" i="1" dirty="0" smtClean="0"/>
              <a:t>’</a:t>
            </a:r>
            <a:r>
              <a:rPr lang="en-US" sz="2400" i="1" dirty="0" smtClean="0"/>
              <a:t>j</a:t>
            </a:r>
            <a:r>
              <a:rPr lang="ru-RU" sz="2400" i="1" dirty="0" smtClean="0"/>
              <a:t>а </a:t>
            </a:r>
            <a:r>
              <a:rPr lang="en-US" sz="2400" i="1" dirty="0" smtClean="0"/>
              <a:t>&gt; </a:t>
            </a:r>
            <a:r>
              <a:rPr lang="ru-RU" sz="2400" i="1" dirty="0" err="1" smtClean="0"/>
              <a:t>валос’с’а</a:t>
            </a:r>
            <a:r>
              <a:rPr lang="ru-RU" sz="2400" dirty="0" smtClean="0"/>
              <a:t>, </a:t>
            </a:r>
            <a:r>
              <a:rPr lang="ru-RU" sz="2400" i="1" dirty="0" smtClean="0"/>
              <a:t>суд’</a:t>
            </a:r>
            <a:r>
              <a:rPr lang="en-US" sz="2400" i="1" dirty="0" smtClean="0"/>
              <a:t>j</a:t>
            </a:r>
            <a:r>
              <a:rPr lang="ru-RU" sz="2400" i="1" dirty="0" smtClean="0"/>
              <a:t>а </a:t>
            </a:r>
            <a:r>
              <a:rPr lang="en-US" sz="2400" i="1" dirty="0" smtClean="0"/>
              <a:t>&gt;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суд’д’а</a:t>
            </a:r>
            <a:r>
              <a:rPr lang="ru-RU" sz="2400" dirty="0" smtClean="0"/>
              <a:t>,</a:t>
            </a:r>
            <a:r>
              <a:rPr lang="ru-RU" sz="2400" i="1" dirty="0" smtClean="0"/>
              <a:t> друз’</a:t>
            </a:r>
            <a:r>
              <a:rPr lang="en-US" sz="2400" i="1" dirty="0" smtClean="0"/>
              <a:t>j</a:t>
            </a:r>
            <a:r>
              <a:rPr lang="ru-RU" sz="2400" i="1" dirty="0" smtClean="0"/>
              <a:t>а </a:t>
            </a:r>
            <a:r>
              <a:rPr lang="en-US" sz="2400" i="1" dirty="0" smtClean="0"/>
              <a:t>&gt;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друз’з’а</a:t>
            </a:r>
            <a:r>
              <a:rPr lang="en-US" sz="2400" i="1" dirty="0" smtClean="0"/>
              <a:t>]</a:t>
            </a:r>
            <a:r>
              <a:rPr lang="ru-RU" sz="2400" i="1" dirty="0" smtClean="0"/>
              <a:t> </a:t>
            </a:r>
            <a:endParaRPr lang="be-BY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Диссимиляция сочетания </a:t>
            </a:r>
            <a:r>
              <a:rPr lang="ru-RU" sz="2800" b="1" i="1" dirty="0" smtClean="0"/>
              <a:t>[</a:t>
            </a:r>
            <a:r>
              <a:rPr lang="ru-RU" sz="2800" b="1" i="1" dirty="0" err="1" smtClean="0"/>
              <a:t>чн</a:t>
            </a:r>
            <a:r>
              <a:rPr lang="ru-RU" sz="2800" b="1" i="1" dirty="0" smtClean="0"/>
              <a:t>] </a:t>
            </a:r>
            <a:r>
              <a:rPr lang="ru-RU" sz="2800" b="1" dirty="0" smtClean="0"/>
              <a:t>в </a:t>
            </a:r>
            <a:r>
              <a:rPr lang="ru-RU" sz="2800" b="1" i="1" dirty="0" smtClean="0"/>
              <a:t>[</a:t>
            </a:r>
            <a:r>
              <a:rPr lang="ru-RU" sz="2800" b="1" i="1" dirty="0" err="1" smtClean="0"/>
              <a:t>шн</a:t>
            </a:r>
            <a:r>
              <a:rPr lang="ru-RU" sz="2800" b="1" i="1" dirty="0" smtClean="0"/>
              <a:t>]</a:t>
            </a:r>
            <a:endParaRPr lang="be-BY" sz="28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690336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 диалектах диссимиляция сочетания </a:t>
            </a:r>
            <a:r>
              <a:rPr lang="ru-RU" sz="2400" b="1" i="1" dirty="0" smtClean="0"/>
              <a:t>[</a:t>
            </a:r>
            <a:r>
              <a:rPr lang="ru-RU" sz="2400" b="1" i="1" dirty="0" err="1" smtClean="0"/>
              <a:t>чн</a:t>
            </a:r>
            <a:r>
              <a:rPr lang="ru-RU" sz="2400" b="1" i="1" dirty="0" smtClean="0"/>
              <a:t>] </a:t>
            </a:r>
            <a:r>
              <a:rPr lang="ru-RU" sz="2400" b="1" dirty="0" smtClean="0"/>
              <a:t>в </a:t>
            </a:r>
            <a:r>
              <a:rPr lang="ru-RU" sz="2400" b="1" i="1" dirty="0" smtClean="0"/>
              <a:t>[</a:t>
            </a:r>
            <a:r>
              <a:rPr lang="ru-RU" sz="2400" b="1" i="1" dirty="0" err="1" smtClean="0"/>
              <a:t>шн</a:t>
            </a:r>
            <a:r>
              <a:rPr lang="ru-RU" sz="2400" b="1" i="1" dirty="0" smtClean="0"/>
              <a:t>]</a:t>
            </a:r>
            <a:r>
              <a:rPr lang="ru-RU" sz="2400" i="1" dirty="0" smtClean="0"/>
              <a:t> </a:t>
            </a:r>
            <a:r>
              <a:rPr lang="ru-RU" sz="2400" dirty="0" smtClean="0"/>
              <a:t>осуществляется гораздо более последовательно, чем в литературном языке</a:t>
            </a:r>
            <a:r>
              <a:rPr lang="ru-RU" sz="2400" i="1" dirty="0" smtClean="0"/>
              <a:t>. </a:t>
            </a:r>
            <a:r>
              <a:rPr lang="ru-RU" sz="2400" dirty="0" smtClean="0"/>
              <a:t>Ср. русск.диал</a:t>
            </a:r>
            <a:r>
              <a:rPr lang="ru-RU" sz="2400" i="1" dirty="0" smtClean="0"/>
              <a:t>.</a:t>
            </a:r>
            <a:r>
              <a:rPr lang="ru-RU" sz="2400" dirty="0" smtClean="0"/>
              <a:t> </a:t>
            </a:r>
            <a:r>
              <a:rPr lang="ru-RU" sz="2400" i="1" dirty="0" err="1" smtClean="0"/>
              <a:t>му</a:t>
            </a:r>
            <a:r>
              <a:rPr lang="ru-RU" sz="2400" i="1" dirty="0" smtClean="0"/>
              <a:t>[</a:t>
            </a:r>
            <a:r>
              <a:rPr lang="ru-RU" sz="2400" i="1" dirty="0" err="1" smtClean="0"/>
              <a:t>шн</a:t>
            </a:r>
            <a:r>
              <a:rPr lang="ru-RU" sz="2400" i="1" dirty="0" smtClean="0"/>
              <a:t>]ой</a:t>
            </a:r>
            <a:r>
              <a:rPr lang="ru-RU" sz="2400" dirty="0" smtClean="0"/>
              <a:t>, </a:t>
            </a:r>
            <a:r>
              <a:rPr lang="ru-RU" sz="2400" i="1" dirty="0" smtClean="0"/>
              <a:t>ре[</a:t>
            </a:r>
            <a:r>
              <a:rPr lang="ru-RU" sz="2400" i="1" dirty="0" err="1" smtClean="0"/>
              <a:t>шн</a:t>
            </a:r>
            <a:r>
              <a:rPr lang="ru-RU" sz="2400" i="1" dirty="0" smtClean="0"/>
              <a:t>]ой</a:t>
            </a:r>
            <a:r>
              <a:rPr lang="ru-RU" sz="2400" dirty="0" smtClean="0"/>
              <a:t>, </a:t>
            </a:r>
            <a:r>
              <a:rPr lang="ru-RU" sz="2400" i="1" dirty="0" smtClean="0"/>
              <a:t>но[</a:t>
            </a:r>
            <a:r>
              <a:rPr lang="ru-RU" sz="2400" i="1" dirty="0" err="1" smtClean="0"/>
              <a:t>шн</a:t>
            </a:r>
            <a:r>
              <a:rPr lang="ru-RU" sz="2400" i="1" dirty="0" smtClean="0"/>
              <a:t>]ой</a:t>
            </a:r>
            <a:r>
              <a:rPr lang="ru-RU" sz="2400" dirty="0" smtClean="0"/>
              <a:t>, </a:t>
            </a:r>
            <a:r>
              <a:rPr lang="ru-RU" sz="2400" i="1" dirty="0" smtClean="0"/>
              <a:t>да[</a:t>
            </a:r>
            <a:r>
              <a:rPr lang="ru-RU" sz="2400" i="1" dirty="0" err="1" smtClean="0"/>
              <a:t>шн</a:t>
            </a:r>
            <a:r>
              <a:rPr lang="ru-RU" sz="2400" i="1" dirty="0" smtClean="0"/>
              <a:t>]</a:t>
            </a:r>
            <a:r>
              <a:rPr lang="ru-RU" sz="2400" i="1" dirty="0" err="1" smtClean="0"/>
              <a:t>ый</a:t>
            </a:r>
            <a:r>
              <a:rPr lang="ru-RU" sz="2400" dirty="0" smtClean="0"/>
              <a:t>, </a:t>
            </a:r>
            <a:r>
              <a:rPr lang="ru-RU" sz="2400" i="1" dirty="0" smtClean="0"/>
              <a:t>вру[</a:t>
            </a:r>
            <a:r>
              <a:rPr lang="ru-RU" sz="2400" i="1" dirty="0" err="1" smtClean="0"/>
              <a:t>шн</a:t>
            </a:r>
            <a:r>
              <a:rPr lang="ru-RU" sz="2400" i="1" dirty="0" smtClean="0"/>
              <a:t>]</a:t>
            </a:r>
            <a:r>
              <a:rPr lang="ru-RU" sz="2400" i="1" dirty="0" err="1" smtClean="0"/>
              <a:t>ую</a:t>
            </a:r>
            <a:r>
              <a:rPr lang="ru-RU" sz="2400" i="1" dirty="0" smtClean="0"/>
              <a:t>,</a:t>
            </a:r>
            <a:r>
              <a:rPr lang="ru-RU" sz="2400" dirty="0" smtClean="0"/>
              <a:t> </a:t>
            </a:r>
            <a:r>
              <a:rPr lang="ru-RU" sz="2400" i="1" dirty="0" smtClean="0"/>
              <a:t>ту[</a:t>
            </a:r>
            <a:r>
              <a:rPr lang="ru-RU" sz="2400" i="1" dirty="0" err="1" smtClean="0"/>
              <a:t>шн</a:t>
            </a:r>
            <a:r>
              <a:rPr lang="ru-RU" sz="2400" i="1" dirty="0" smtClean="0"/>
              <a:t>]</a:t>
            </a:r>
            <a:r>
              <a:rPr lang="ru-RU" sz="2400" i="1" dirty="0" err="1" smtClean="0"/>
              <a:t>ый</a:t>
            </a:r>
            <a:r>
              <a:rPr lang="ru-RU" sz="2400" i="1" dirty="0" smtClean="0"/>
              <a:t> </a:t>
            </a:r>
            <a:r>
              <a:rPr lang="ru-RU" sz="2400" dirty="0" smtClean="0"/>
              <a:t>и др. </a:t>
            </a:r>
            <a:endParaRPr lang="be-BY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Упрощение групп </a:t>
            </a:r>
            <a:r>
              <a:rPr lang="ru-RU" sz="2800" b="1" i="1" dirty="0" smtClean="0"/>
              <a:t>[</a:t>
            </a:r>
            <a:r>
              <a:rPr lang="ru-RU" sz="2800" b="1" i="1" dirty="0" err="1" smtClean="0"/>
              <a:t>ст</a:t>
            </a:r>
            <a:r>
              <a:rPr lang="ru-RU" sz="2800" b="1" dirty="0" smtClean="0"/>
              <a:t>,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с’т</a:t>
            </a:r>
            <a:r>
              <a:rPr lang="ru-RU" sz="2800" b="1" i="1" dirty="0" smtClean="0"/>
              <a:t>’] </a:t>
            </a:r>
            <a:r>
              <a:rPr lang="ru-RU" sz="2800" b="1" dirty="0" smtClean="0"/>
              <a:t>в позиции конца слова</a:t>
            </a:r>
            <a:endParaRPr lang="be-BY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786058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Это явление характерно для всех без исключения говоров </a:t>
            </a:r>
            <a:r>
              <a:rPr lang="ru-RU" sz="2400" dirty="0" err="1" smtClean="0"/>
              <a:t>северновеликорусского</a:t>
            </a:r>
            <a:r>
              <a:rPr lang="ru-RU" sz="2400" dirty="0" smtClean="0"/>
              <a:t> наречия, где </a:t>
            </a:r>
            <a:r>
              <a:rPr lang="ru-RU" sz="2400" i="1" dirty="0" err="1" smtClean="0"/>
              <a:t>хво</a:t>
            </a:r>
            <a:r>
              <a:rPr lang="ru-RU" sz="2400" i="1" dirty="0" smtClean="0"/>
              <a:t>[</a:t>
            </a:r>
            <a:r>
              <a:rPr lang="ru-RU" sz="2400" i="1" dirty="0" err="1" smtClean="0"/>
              <a:t>ст</a:t>
            </a:r>
            <a:r>
              <a:rPr lang="ru-RU" sz="2400" i="1" dirty="0" smtClean="0"/>
              <a:t>] </a:t>
            </a:r>
            <a:r>
              <a:rPr lang="en-US" sz="2400" i="1" dirty="0" smtClean="0"/>
              <a:t>&gt; </a:t>
            </a:r>
            <a:r>
              <a:rPr lang="ru-RU" sz="2400" i="1" dirty="0" err="1" smtClean="0"/>
              <a:t>хво</a:t>
            </a:r>
            <a:r>
              <a:rPr lang="ru-RU" sz="2400" i="1" dirty="0" smtClean="0"/>
              <a:t>[с]</a:t>
            </a:r>
            <a:r>
              <a:rPr lang="ru-RU" sz="2400" dirty="0" smtClean="0"/>
              <a:t>, </a:t>
            </a:r>
            <a:r>
              <a:rPr lang="ru-RU" sz="2400" i="1" dirty="0" smtClean="0"/>
              <a:t>ко[</a:t>
            </a:r>
            <a:r>
              <a:rPr lang="ru-RU" sz="2400" i="1" dirty="0" err="1" smtClean="0"/>
              <a:t>с’т</a:t>
            </a:r>
            <a:r>
              <a:rPr lang="ru-RU" sz="2400" i="1" dirty="0" smtClean="0"/>
              <a:t>’] </a:t>
            </a:r>
            <a:r>
              <a:rPr lang="en-US" sz="2400" i="1" dirty="0" smtClean="0"/>
              <a:t>&gt; </a:t>
            </a:r>
            <a:r>
              <a:rPr lang="ru-RU" sz="2400" i="1" dirty="0" smtClean="0"/>
              <a:t>ко[с’].</a:t>
            </a:r>
            <a:endParaRPr lang="be-BY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Переход </a:t>
            </a:r>
            <a:r>
              <a:rPr lang="ru-RU" sz="2800" b="1" i="1" dirty="0" smtClean="0"/>
              <a:t>[л] </a:t>
            </a:r>
            <a:r>
              <a:rPr lang="ru-RU" sz="2800" b="1" dirty="0" smtClean="0"/>
              <a:t>в </a:t>
            </a:r>
            <a:r>
              <a:rPr lang="ru-RU" sz="2800" b="1" i="1" dirty="0" smtClean="0"/>
              <a:t>[</a:t>
            </a:r>
            <a:r>
              <a:rPr lang="ru-RU" sz="2800" b="1" i="1" dirty="0" err="1" smtClean="0"/>
              <a:t>ў</a:t>
            </a:r>
            <a:r>
              <a:rPr lang="ru-RU" sz="2800" b="1" i="1" dirty="0" smtClean="0"/>
              <a:t>]</a:t>
            </a:r>
            <a:endParaRPr lang="be-BY" sz="28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551837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В значительной части </a:t>
            </a:r>
            <a:r>
              <a:rPr lang="ru-RU" sz="2800" dirty="0" err="1" smtClean="0"/>
              <a:t>северновеликорусских</a:t>
            </a:r>
            <a:r>
              <a:rPr lang="ru-RU" sz="2800" dirty="0" smtClean="0"/>
              <a:t> говоров </a:t>
            </a:r>
            <a:r>
              <a:rPr lang="ru-RU" sz="2800" b="1" i="1" dirty="0" smtClean="0"/>
              <a:t>[л]</a:t>
            </a:r>
            <a:r>
              <a:rPr lang="ru-RU" sz="2800" dirty="0" smtClean="0"/>
              <a:t> в положении </a:t>
            </a:r>
            <a:r>
              <a:rPr lang="ru-RU" sz="2800" b="1" dirty="0" smtClean="0"/>
              <a:t>перед согласными и на конце слова</a:t>
            </a:r>
            <a:r>
              <a:rPr lang="ru-RU" sz="2800" dirty="0" smtClean="0"/>
              <a:t> подвергается позиционному изменению в </a:t>
            </a:r>
            <a:r>
              <a:rPr lang="ru-RU" sz="2800" b="1" i="1" dirty="0" smtClean="0"/>
              <a:t>[</a:t>
            </a:r>
            <a:r>
              <a:rPr lang="ru-RU" sz="2800" b="1" i="1" dirty="0" err="1" smtClean="0"/>
              <a:t>ў</a:t>
            </a:r>
            <a:r>
              <a:rPr lang="ru-RU" sz="2800" b="1" i="1" dirty="0" smtClean="0"/>
              <a:t>]</a:t>
            </a:r>
            <a:r>
              <a:rPr lang="ru-RU" sz="2800" dirty="0" smtClean="0"/>
              <a:t>: </a:t>
            </a:r>
            <a:r>
              <a:rPr lang="ru-RU" sz="2800" i="1" dirty="0" smtClean="0"/>
              <a:t>па[л]</a:t>
            </a:r>
            <a:r>
              <a:rPr lang="ru-RU" sz="2800" i="1" dirty="0" err="1" smtClean="0"/>
              <a:t>ок</a:t>
            </a:r>
            <a:r>
              <a:rPr lang="ru-RU" sz="2800" dirty="0" smtClean="0"/>
              <a:t> – </a:t>
            </a:r>
            <a:r>
              <a:rPr lang="ru-RU" sz="2800" i="1" dirty="0" smtClean="0"/>
              <a:t>па[</a:t>
            </a:r>
            <a:r>
              <a:rPr lang="ru-RU" sz="2800" i="1" dirty="0" err="1" smtClean="0"/>
              <a:t>ў</a:t>
            </a:r>
            <a:r>
              <a:rPr lang="ru-RU" sz="2800" i="1" dirty="0" smtClean="0"/>
              <a:t>]</a:t>
            </a:r>
            <a:r>
              <a:rPr lang="ru-RU" sz="2800" i="1" dirty="0" err="1" smtClean="0"/>
              <a:t>ка</a:t>
            </a:r>
            <a:r>
              <a:rPr lang="ru-RU" sz="2800" dirty="0" smtClean="0"/>
              <a:t>, </a:t>
            </a:r>
            <a:r>
              <a:rPr lang="ru-RU" sz="2800" i="1" dirty="0" smtClean="0"/>
              <a:t>сто[л]а – сто[</a:t>
            </a:r>
            <a:r>
              <a:rPr lang="ru-RU" sz="2800" i="1" dirty="0" err="1" smtClean="0"/>
              <a:t>ў</a:t>
            </a:r>
            <a:r>
              <a:rPr lang="ru-RU" sz="2800" i="1" dirty="0" smtClean="0"/>
              <a:t>]</a:t>
            </a:r>
            <a:r>
              <a:rPr lang="ru-RU" sz="2800" dirty="0" smtClean="0"/>
              <a:t>, </a:t>
            </a:r>
            <a:r>
              <a:rPr lang="ru-RU" sz="2800" i="1" dirty="0" smtClean="0"/>
              <a:t>бы[л]а – бы[</a:t>
            </a:r>
            <a:r>
              <a:rPr lang="ru-RU" sz="2800" i="1" dirty="0" err="1" smtClean="0"/>
              <a:t>ў</a:t>
            </a:r>
            <a:r>
              <a:rPr lang="ru-RU" sz="2800" i="1" dirty="0" smtClean="0"/>
              <a:t>].</a:t>
            </a:r>
            <a:r>
              <a:rPr lang="ru-RU" sz="2800" dirty="0" smtClean="0"/>
              <a:t> </a:t>
            </a:r>
            <a:endParaRPr lang="be-BY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357298"/>
            <a:ext cx="821537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/>
                </a:solidFill>
              </a:rPr>
              <a:t>Аффрикаты</a:t>
            </a:r>
            <a:r>
              <a:rPr lang="ru-RU" sz="2800" dirty="0">
                <a:solidFill>
                  <a:schemeClr val="accent6"/>
                </a:solidFill>
              </a:rPr>
              <a:t>‚ </a:t>
            </a:r>
            <a:r>
              <a:rPr lang="ru-RU" sz="2800" b="1" dirty="0">
                <a:solidFill>
                  <a:schemeClr val="accent6"/>
                </a:solidFill>
              </a:rPr>
              <a:t>глухие  губно-зубные </a:t>
            </a:r>
            <a:r>
              <a:rPr lang="ru-RU" sz="2800" dirty="0" smtClean="0">
                <a:solidFill>
                  <a:schemeClr val="accent6"/>
                </a:solidFill>
              </a:rPr>
              <a:t>фонемы и </a:t>
            </a:r>
            <a:r>
              <a:rPr lang="ru-RU" sz="2800" b="1" dirty="0">
                <a:solidFill>
                  <a:schemeClr val="accent6"/>
                </a:solidFill>
              </a:rPr>
              <a:t>долгие мягкие шипящие </a:t>
            </a:r>
            <a:r>
              <a:rPr lang="ru-RU" sz="2800" dirty="0" smtClean="0">
                <a:solidFill>
                  <a:schemeClr val="accent6"/>
                </a:solidFill>
              </a:rPr>
              <a:t>фонемы – </a:t>
            </a:r>
            <a:r>
              <a:rPr lang="ru-RU" sz="2800" b="1" dirty="0" smtClean="0">
                <a:solidFill>
                  <a:schemeClr val="accent6"/>
                </a:solidFill>
              </a:rPr>
              <a:t>подвижные</a:t>
            </a:r>
            <a:r>
              <a:rPr lang="ru-RU" sz="2800" dirty="0" smtClean="0">
                <a:solidFill>
                  <a:schemeClr val="accent6"/>
                </a:solidFill>
              </a:rPr>
              <a:t> </a:t>
            </a:r>
            <a:r>
              <a:rPr lang="ru-RU" sz="2800" dirty="0">
                <a:solidFill>
                  <a:schemeClr val="accent6"/>
                </a:solidFill>
              </a:rPr>
              <a:t>элементы в системе русского консонантизма. </a:t>
            </a:r>
            <a:endParaRPr lang="ru-RU" sz="2800" dirty="0" smtClean="0">
              <a:solidFill>
                <a:schemeClr val="accent6"/>
              </a:solidFill>
            </a:endParaRPr>
          </a:p>
          <a:p>
            <a:endParaRPr lang="ru-RU" sz="2800" dirty="0" smtClean="0">
              <a:solidFill>
                <a:schemeClr val="accent6"/>
              </a:solidFill>
            </a:endParaRPr>
          </a:p>
          <a:p>
            <a:pPr algn="ctr"/>
            <a:r>
              <a:rPr lang="ru-RU" sz="2800" dirty="0" smtClean="0">
                <a:solidFill>
                  <a:schemeClr val="accent6"/>
                </a:solidFill>
              </a:rPr>
              <a:t>Остальные </a:t>
            </a:r>
            <a:r>
              <a:rPr lang="ru-RU" sz="2800" dirty="0">
                <a:solidFill>
                  <a:schemeClr val="accent6"/>
                </a:solidFill>
              </a:rPr>
              <a:t>согласные фонемы – </a:t>
            </a:r>
            <a:r>
              <a:rPr lang="ru-RU" sz="2800" b="1" dirty="0" smtClean="0">
                <a:solidFill>
                  <a:schemeClr val="accent6"/>
                </a:solidFill>
              </a:rPr>
              <a:t>устойчивые</a:t>
            </a:r>
            <a:r>
              <a:rPr lang="ru-RU" sz="2800" dirty="0" smtClean="0">
                <a:solidFill>
                  <a:schemeClr val="accent6"/>
                </a:solidFill>
              </a:rPr>
              <a:t> </a:t>
            </a:r>
            <a:r>
              <a:rPr lang="ru-RU" sz="2800" dirty="0">
                <a:solidFill>
                  <a:schemeClr val="accent6"/>
                </a:solidFill>
              </a:rPr>
              <a:t>элементы </a:t>
            </a:r>
            <a:r>
              <a:rPr lang="ru-RU" sz="2800" dirty="0" smtClean="0">
                <a:solidFill>
                  <a:schemeClr val="accent6"/>
                </a:solidFill>
              </a:rPr>
              <a:t>в системе русского консонантизма. </a:t>
            </a:r>
            <a:endParaRPr lang="be-BY" sz="2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Аффрикаты</a:t>
            </a:r>
            <a:endParaRPr lang="be-BY" dirty="0">
              <a:solidFill>
                <a:schemeClr val="accent3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859625"/>
            <a:ext cx="857256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Все русские говоры могут быть разделены на три типологически разные группы:</a:t>
            </a:r>
          </a:p>
          <a:p>
            <a:pPr lvl="0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говоры, в которых имеется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две аффрикаты </a:t>
            </a:r>
            <a:r>
              <a:rPr lang="ru-RU" sz="2800" dirty="0" smtClean="0">
                <a:solidFill>
                  <a:schemeClr val="accent6"/>
                </a:solidFill>
              </a:rPr>
              <a:t>–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говоры с различением аффрикат</a:t>
            </a:r>
            <a:endParaRPr kumimoji="0" lang="be-BY" sz="2800" b="1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cs typeface="Arial" pitchFamily="34" charset="0"/>
            </a:endParaRPr>
          </a:p>
          <a:p>
            <a:pPr lvl="0"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говоры с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одной аффрикатой </a:t>
            </a:r>
            <a:r>
              <a:rPr lang="ru-RU" sz="2800" dirty="0" smtClean="0">
                <a:solidFill>
                  <a:schemeClr val="accent6"/>
                </a:solidFill>
              </a:rPr>
              <a:t>–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говоры с </a:t>
            </a:r>
            <a:r>
              <a:rPr kumimoji="0" lang="ru-RU" sz="2800" b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неразличением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аффрикат</a:t>
            </a:r>
            <a:endParaRPr kumimoji="0" lang="be-BY" sz="2800" b="1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говоры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без аффрикат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3" y="500043"/>
          <a:ext cx="7929618" cy="572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643206"/>
                <a:gridCol w="2643206"/>
              </a:tblGrid>
              <a:tr h="7658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Говоры 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двумя аффрикатами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Говоры 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одной аффрикатой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Говоры 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без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аффрикат</a:t>
                      </a:r>
                      <a:endParaRPr lang="be-BY" dirty="0"/>
                    </a:p>
                  </a:txBody>
                  <a:tcPr/>
                </a:tc>
              </a:tr>
              <a:tr h="1422204"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1-й тип: различаются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‹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›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‹ч’›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ыган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[ч’]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апля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[ч’]ай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1-й тип: с</a:t>
                      </a:r>
                      <a:r>
                        <a:rPr kumimoji="0"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аффрикатой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‹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’›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(мягкое цоканье)</a:t>
                      </a: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’]ай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апля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ыган</a:t>
                      </a:r>
                      <a:endParaRPr lang="be-BY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месте этимологического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произносится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на месте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ч’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 – [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ru-RU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</a:t>
                      </a:r>
                      <a:r>
                        <a:rPr kumimoji="0" lang="ru-RU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’]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ай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kumimoji="0" lang="ru-RU" sz="1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</a:t>
                      </a:r>
                      <a:r>
                        <a:rPr kumimoji="0" lang="ru-RU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[с]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апля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ыган</a:t>
                      </a:r>
                      <a:endParaRPr lang="be-BY" dirty="0" smtClean="0"/>
                    </a:p>
                    <a:p>
                      <a:endParaRPr lang="be-BY" dirty="0"/>
                    </a:p>
                  </a:txBody>
                  <a:tcPr/>
                </a:tc>
              </a:tr>
              <a:tr h="1525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2-й тип: различаются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‹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›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‹ч›</a:t>
                      </a:r>
                      <a:endParaRPr kumimoji="0"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ыган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[ч]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апля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]ай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2-й тип: с</a:t>
                      </a:r>
                      <a:r>
                        <a:rPr kumimoji="0"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аффрикатой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‹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›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(твёрдое цоканье)</a:t>
                      </a:r>
                      <a:endParaRPr kumimoji="0"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]ай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апля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ыган</a:t>
                      </a:r>
                      <a:endParaRPr lang="be-B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 dirty="0"/>
                    </a:p>
                  </a:txBody>
                  <a:tcPr/>
                </a:tc>
              </a:tr>
              <a:tr h="17504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3-й тип: различаются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‹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›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‹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’›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ыган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апля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’]ай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3-й тип: либо с</a:t>
                      </a:r>
                      <a:r>
                        <a:rPr kumimoji="0" lang="ru-RU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аффрикатой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‹ч’›, 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либо с 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‹ч›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(чоканье)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[ч’]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ыган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[ч’]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[ч’]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апля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[ч’]ай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ыган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апля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]ай</a:t>
                      </a:r>
                      <a:endParaRPr lang="be-BY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e-BY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2362200" cy="1657344"/>
          </a:xfrm>
        </p:spPr>
        <p:txBody>
          <a:bodyPr/>
          <a:lstStyle/>
          <a:p>
            <a:r>
              <a:rPr lang="ru-RU" sz="1800" dirty="0" smtClean="0"/>
              <a:t>Распространение говоров с различением </a:t>
            </a:r>
            <a:r>
              <a:rPr lang="en-US" sz="1800" dirty="0" smtClean="0"/>
              <a:t>/</a:t>
            </a:r>
            <a:r>
              <a:rPr lang="ru-RU" sz="1800" dirty="0" smtClean="0"/>
              <a:t> </a:t>
            </a:r>
            <a:r>
              <a:rPr lang="ru-RU" sz="1800" dirty="0" err="1" smtClean="0"/>
              <a:t>неразличением</a:t>
            </a:r>
            <a:r>
              <a:rPr lang="ru-RU" sz="1800" dirty="0" smtClean="0"/>
              <a:t> </a:t>
            </a:r>
            <a:r>
              <a:rPr lang="en-US" sz="1800" dirty="0" smtClean="0"/>
              <a:t>/</a:t>
            </a:r>
            <a:r>
              <a:rPr lang="ru-RU" sz="1800" dirty="0" smtClean="0"/>
              <a:t> отсутствием аффрикат</a:t>
            </a:r>
            <a:endParaRPr lang="be-BY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3000373"/>
            <a:ext cx="1857388" cy="785818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говоры с </a:t>
            </a:r>
            <a:r>
              <a:rPr lang="ru-RU" dirty="0" err="1" smtClean="0">
                <a:solidFill>
                  <a:schemeClr val="tx1"/>
                </a:solidFill>
              </a:rPr>
              <a:t>неразличением</a:t>
            </a:r>
            <a:r>
              <a:rPr lang="ru-RU" dirty="0" smtClean="0">
                <a:solidFill>
                  <a:schemeClr val="tx1"/>
                </a:solidFill>
              </a:rPr>
              <a:t> аффрикат</a:t>
            </a:r>
            <a:endParaRPr lang="be-BY" dirty="0">
              <a:solidFill>
                <a:schemeClr val="tx1"/>
              </a:solidFill>
            </a:endParaRPr>
          </a:p>
        </p:txBody>
      </p:sp>
      <p:pic>
        <p:nvPicPr>
          <p:cNvPr id="26628" name="Picture 4" descr="C:\Users\Татьяна Богоедова\Pictures\Русская деревня\map16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457325"/>
            <a:ext cx="4191000" cy="4253865"/>
          </a:xfrm>
          <a:prstGeom prst="rect">
            <a:avLst/>
          </a:prstGeom>
          <a:noFill/>
        </p:spPr>
      </p:pic>
      <p:sp>
        <p:nvSpPr>
          <p:cNvPr id="6" name="Текст 2"/>
          <p:cNvSpPr txBox="1">
            <a:spLocks/>
          </p:cNvSpPr>
          <p:nvPr/>
        </p:nvSpPr>
        <p:spPr>
          <a:xfrm>
            <a:off x="357158" y="3929066"/>
            <a:ext cx="1857388" cy="785818"/>
          </a:xfrm>
          <a:prstGeom prst="rect">
            <a:avLst/>
          </a:prstGeom>
          <a:solidFill>
            <a:srgbClr val="FFFF66"/>
          </a:solidFill>
        </p:spPr>
        <p:txBody>
          <a:bodyPr vert="horz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говоры с различением аффрикат</a:t>
            </a:r>
            <a:endParaRPr kumimoji="0" lang="be-BY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Текст 2"/>
          <p:cNvSpPr txBox="1">
            <a:spLocks/>
          </p:cNvSpPr>
          <p:nvPr/>
        </p:nvSpPr>
        <p:spPr>
          <a:xfrm>
            <a:off x="357158" y="4857760"/>
            <a:ext cx="1857388" cy="785818"/>
          </a:xfrm>
          <a:prstGeom prst="rect">
            <a:avLst/>
          </a:prstGeom>
          <a:solidFill>
            <a:srgbClr val="FFFF66"/>
          </a:solidFill>
        </p:spPr>
        <p:txBody>
          <a:bodyPr vert="horz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говоры с отсутствием аффрикат</a:t>
            </a:r>
            <a:endParaRPr kumimoji="0" lang="be-BY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57158" y="5429264"/>
            <a:ext cx="185738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7158" y="4929198"/>
            <a:ext cx="185738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H="1">
            <a:off x="357158" y="5214950"/>
            <a:ext cx="185738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57158" y="5572140"/>
            <a:ext cx="185738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357158" y="5072074"/>
            <a:ext cx="1857388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Губно-зубные фонемы</a:t>
            </a:r>
            <a:endParaRPr lang="be-BY" dirty="0">
              <a:solidFill>
                <a:schemeClr val="accent3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673572"/>
            <a:ext cx="850112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В русских говорах в сильной позиции  может быть представлено либо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фонемы этой группы </a:t>
            </a:r>
            <a:r>
              <a:rPr lang="ru-RU" sz="2800" dirty="0" smtClean="0">
                <a:solidFill>
                  <a:schemeClr val="accent6"/>
                </a:solidFill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‹в›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‹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’›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‹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ф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‹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ф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’›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, либо только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accent6"/>
                </a:solidFill>
              </a:rPr>
              <a:t>–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‹в›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‹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’›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  <a:endParaRPr kumimoji="0" lang="be-BY" sz="280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    Если фонемы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‹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ф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‹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ф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’›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говору не свойственны, то  на месте этимологических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ф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]‚ [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ф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’]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звучит либо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i="1" dirty="0" smtClean="0">
                <a:solidFill>
                  <a:schemeClr val="accent6"/>
                </a:solidFill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]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либо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п</a:t>
            </a:r>
            <a:r>
              <a:rPr lang="ru-RU" sz="2800" i="1" dirty="0" smtClean="0">
                <a:solidFill>
                  <a:schemeClr val="accent6"/>
                </a:solidFill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]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‚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либо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сочетания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хв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хв</a:t>
            </a:r>
            <a:r>
              <a:rPr lang="ru-RU" sz="2800" i="1" dirty="0" smtClean="0">
                <a:solidFill>
                  <a:schemeClr val="accent6"/>
                </a:solidFill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]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кв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кв</a:t>
            </a:r>
            <a:r>
              <a:rPr lang="ru-RU" sz="2800" i="1" dirty="0" smtClean="0">
                <a:solidFill>
                  <a:schemeClr val="accent6"/>
                </a:solidFill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]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хв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]акт, [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хв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]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артук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, [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хв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’]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ерма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’]ильм‚ [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]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онарь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, [П’]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илипп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‚ [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кв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]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асоль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ea typeface="Times New Roman" pitchFamily="18" charset="0"/>
                <a:cs typeface="Arial" pitchFamily="34" charset="0"/>
              </a:rPr>
              <a:t>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Долгие мягкие шипящие фонемы</a:t>
            </a:r>
            <a:endParaRPr lang="be-BY" dirty="0">
              <a:solidFill>
                <a:schemeClr val="accent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500174"/>
            <a:ext cx="871543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>
                <a:solidFill>
                  <a:schemeClr val="accent6"/>
                </a:solidFill>
              </a:rPr>
              <a:t>В говоре произносят </a:t>
            </a:r>
            <a:r>
              <a:rPr lang="ru-RU" sz="2800" i="1" dirty="0" smtClean="0">
                <a:solidFill>
                  <a:schemeClr val="accent6"/>
                </a:solidFill>
              </a:rPr>
              <a:t>[</a:t>
            </a:r>
            <a:r>
              <a:rPr lang="ru-RU" sz="2800" i="1" dirty="0" err="1" smtClean="0">
                <a:solidFill>
                  <a:schemeClr val="accent6"/>
                </a:solidFill>
              </a:rPr>
              <a:t>ш’ш</a:t>
            </a:r>
            <a:r>
              <a:rPr lang="ru-RU" sz="2800" i="1" dirty="0" smtClean="0">
                <a:solidFill>
                  <a:schemeClr val="accent6"/>
                </a:solidFill>
              </a:rPr>
              <a:t>’]</a:t>
            </a:r>
            <a:r>
              <a:rPr lang="ru-RU" sz="2800" i="1" dirty="0" err="1" smtClean="0">
                <a:solidFill>
                  <a:schemeClr val="accent6"/>
                </a:solidFill>
              </a:rPr>
              <a:t>ука</a:t>
            </a:r>
            <a:r>
              <a:rPr lang="ru-RU" sz="2800" dirty="0" smtClean="0">
                <a:solidFill>
                  <a:schemeClr val="accent6"/>
                </a:solidFill>
              </a:rPr>
              <a:t>, </a:t>
            </a:r>
            <a:r>
              <a:rPr lang="ru-RU" sz="2800" i="1" dirty="0" smtClean="0">
                <a:solidFill>
                  <a:schemeClr val="accent6"/>
                </a:solidFill>
              </a:rPr>
              <a:t>е[</a:t>
            </a:r>
            <a:r>
              <a:rPr lang="ru-RU" sz="2800" i="1" dirty="0" err="1" smtClean="0">
                <a:solidFill>
                  <a:schemeClr val="accent6"/>
                </a:solidFill>
              </a:rPr>
              <a:t>ж’ж</a:t>
            </a:r>
            <a:r>
              <a:rPr lang="ru-RU" sz="2800" i="1" dirty="0" smtClean="0">
                <a:solidFill>
                  <a:schemeClr val="accent6"/>
                </a:solidFill>
              </a:rPr>
              <a:t>’]у</a:t>
            </a:r>
            <a:r>
              <a:rPr lang="ru-RU" sz="2800" dirty="0" smtClean="0">
                <a:solidFill>
                  <a:schemeClr val="accent6"/>
                </a:solidFill>
              </a:rPr>
              <a:t> или </a:t>
            </a:r>
            <a:r>
              <a:rPr lang="ru-RU" sz="2800" i="1" dirty="0" smtClean="0">
                <a:solidFill>
                  <a:schemeClr val="accent6"/>
                </a:solidFill>
              </a:rPr>
              <a:t>[</a:t>
            </a:r>
            <a:r>
              <a:rPr lang="ru-RU" sz="2800" i="1" dirty="0" err="1" smtClean="0">
                <a:solidFill>
                  <a:schemeClr val="accent6"/>
                </a:solidFill>
              </a:rPr>
              <a:t>ш’ч</a:t>
            </a:r>
            <a:r>
              <a:rPr lang="ru-RU" sz="2800" i="1" dirty="0" smtClean="0">
                <a:solidFill>
                  <a:schemeClr val="accent6"/>
                </a:solidFill>
              </a:rPr>
              <a:t>’]</a:t>
            </a:r>
            <a:r>
              <a:rPr lang="ru-RU" sz="2800" i="1" dirty="0" err="1" smtClean="0">
                <a:solidFill>
                  <a:schemeClr val="accent6"/>
                </a:solidFill>
              </a:rPr>
              <a:t>ука</a:t>
            </a:r>
            <a:r>
              <a:rPr lang="ru-RU" sz="2800" dirty="0" smtClean="0">
                <a:solidFill>
                  <a:schemeClr val="accent6"/>
                </a:solidFill>
              </a:rPr>
              <a:t>, </a:t>
            </a:r>
            <a:r>
              <a:rPr lang="ru-RU" sz="2800" i="1" dirty="0" smtClean="0">
                <a:solidFill>
                  <a:schemeClr val="accent6"/>
                </a:solidFill>
              </a:rPr>
              <a:t>е[</a:t>
            </a:r>
            <a:r>
              <a:rPr lang="ru-RU" sz="2800" i="1" dirty="0" err="1" smtClean="0">
                <a:solidFill>
                  <a:schemeClr val="accent6"/>
                </a:solidFill>
              </a:rPr>
              <a:t>ж’д’ж</a:t>
            </a:r>
            <a:r>
              <a:rPr lang="ru-RU" sz="2800" i="1" dirty="0" smtClean="0">
                <a:solidFill>
                  <a:schemeClr val="accent6"/>
                </a:solidFill>
              </a:rPr>
              <a:t>’]у</a:t>
            </a:r>
            <a:r>
              <a:rPr lang="ru-RU" sz="2800" i="1" dirty="0" smtClean="0">
                <a:solidFill>
                  <a:schemeClr val="accent3"/>
                </a:solidFill>
              </a:rPr>
              <a:t> </a:t>
            </a:r>
            <a:r>
              <a:rPr lang="ru-RU" sz="2800" dirty="0" smtClean="0">
                <a:solidFill>
                  <a:schemeClr val="accent3"/>
                </a:solidFill>
              </a:rPr>
              <a:t>  </a:t>
            </a:r>
            <a:r>
              <a:rPr lang="ru-RU" sz="2800" dirty="0" smtClean="0">
                <a:solidFill>
                  <a:schemeClr val="accent6"/>
                </a:solidFill>
              </a:rPr>
              <a:t> в консонантной системе говора имеются фонемы &lt;</a:t>
            </a:r>
            <a:r>
              <a:rPr lang="ru-RU" sz="2800" b="1" i="1" dirty="0" smtClean="0">
                <a:solidFill>
                  <a:schemeClr val="accent6"/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6"/>
                </a:solidFill>
              </a:rPr>
              <a:t>ш’ш</a:t>
            </a:r>
            <a:r>
              <a:rPr lang="ru-RU" sz="2800" b="1" i="1" dirty="0" smtClean="0">
                <a:solidFill>
                  <a:schemeClr val="accent6"/>
                </a:solidFill>
              </a:rPr>
              <a:t>’</a:t>
            </a:r>
            <a:r>
              <a:rPr lang="ru-RU" sz="2800" dirty="0" smtClean="0">
                <a:solidFill>
                  <a:schemeClr val="accent6"/>
                </a:solidFill>
              </a:rPr>
              <a:t>&gt; и &lt;</a:t>
            </a:r>
            <a:r>
              <a:rPr lang="ru-RU" sz="2800" b="1" i="1" dirty="0" err="1" smtClean="0">
                <a:solidFill>
                  <a:schemeClr val="accent6"/>
                </a:solidFill>
              </a:rPr>
              <a:t>ж’ж</a:t>
            </a:r>
            <a:r>
              <a:rPr lang="ru-RU" sz="2800" b="1" i="1" dirty="0" smtClean="0">
                <a:solidFill>
                  <a:schemeClr val="accent6"/>
                </a:solidFill>
              </a:rPr>
              <a:t>’</a:t>
            </a:r>
            <a:r>
              <a:rPr lang="ru-RU" sz="2800" dirty="0" smtClean="0">
                <a:solidFill>
                  <a:schemeClr val="accent6"/>
                </a:solidFill>
              </a:rPr>
              <a:t>&gt;.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>
                <a:solidFill>
                  <a:schemeClr val="accent6"/>
                </a:solidFill>
              </a:rPr>
              <a:t>В говоре произносят </a:t>
            </a:r>
            <a:r>
              <a:rPr lang="ru-RU" sz="2800" i="1" dirty="0" smtClean="0">
                <a:solidFill>
                  <a:schemeClr val="accent6"/>
                </a:solidFill>
              </a:rPr>
              <a:t>[</a:t>
            </a:r>
            <a:r>
              <a:rPr lang="ru-RU" sz="2800" i="1" dirty="0" err="1" smtClean="0">
                <a:solidFill>
                  <a:schemeClr val="accent6"/>
                </a:solidFill>
              </a:rPr>
              <a:t>шш</a:t>
            </a:r>
            <a:r>
              <a:rPr lang="ru-RU" sz="2800" i="1" dirty="0" smtClean="0">
                <a:solidFill>
                  <a:schemeClr val="accent6"/>
                </a:solidFill>
              </a:rPr>
              <a:t>]</a:t>
            </a:r>
            <a:r>
              <a:rPr lang="ru-RU" sz="2800" i="1" dirty="0" err="1" smtClean="0">
                <a:solidFill>
                  <a:schemeClr val="accent6"/>
                </a:solidFill>
              </a:rPr>
              <a:t>ука</a:t>
            </a:r>
            <a:r>
              <a:rPr lang="ru-RU" sz="2800" dirty="0" smtClean="0">
                <a:solidFill>
                  <a:schemeClr val="accent6"/>
                </a:solidFill>
              </a:rPr>
              <a:t>, </a:t>
            </a:r>
            <a:r>
              <a:rPr lang="ru-RU" sz="2800" i="1" dirty="0" smtClean="0">
                <a:solidFill>
                  <a:schemeClr val="accent6"/>
                </a:solidFill>
              </a:rPr>
              <a:t>е[</a:t>
            </a:r>
            <a:r>
              <a:rPr lang="ru-RU" sz="2800" i="1" dirty="0" err="1" smtClean="0">
                <a:solidFill>
                  <a:schemeClr val="accent6"/>
                </a:solidFill>
              </a:rPr>
              <a:t>жж</a:t>
            </a:r>
            <a:r>
              <a:rPr lang="ru-RU" sz="2800" i="1" dirty="0" smtClean="0">
                <a:solidFill>
                  <a:schemeClr val="accent6"/>
                </a:solidFill>
              </a:rPr>
              <a:t>]у</a:t>
            </a:r>
            <a:r>
              <a:rPr lang="ru-RU" sz="2800" dirty="0" smtClean="0">
                <a:solidFill>
                  <a:schemeClr val="accent6"/>
                </a:solidFill>
              </a:rPr>
              <a:t>, или </a:t>
            </a:r>
            <a:r>
              <a:rPr lang="ru-RU" sz="2800" i="1" dirty="0" smtClean="0">
                <a:solidFill>
                  <a:schemeClr val="accent6"/>
                </a:solidFill>
              </a:rPr>
              <a:t>[</a:t>
            </a:r>
            <a:r>
              <a:rPr lang="ru-RU" sz="2800" i="1" dirty="0" err="1" smtClean="0">
                <a:solidFill>
                  <a:schemeClr val="accent6"/>
                </a:solidFill>
              </a:rPr>
              <a:t>шч</a:t>
            </a:r>
            <a:r>
              <a:rPr lang="ru-RU" sz="2800" i="1" dirty="0" smtClean="0">
                <a:solidFill>
                  <a:schemeClr val="accent6"/>
                </a:solidFill>
              </a:rPr>
              <a:t>]</a:t>
            </a:r>
            <a:r>
              <a:rPr lang="ru-RU" sz="2800" i="1" dirty="0" err="1" smtClean="0">
                <a:solidFill>
                  <a:schemeClr val="accent6"/>
                </a:solidFill>
              </a:rPr>
              <a:t>ука</a:t>
            </a:r>
            <a:r>
              <a:rPr lang="ru-RU" sz="2800" dirty="0" smtClean="0">
                <a:solidFill>
                  <a:schemeClr val="accent6"/>
                </a:solidFill>
              </a:rPr>
              <a:t>, </a:t>
            </a:r>
            <a:r>
              <a:rPr lang="ru-RU" sz="2800" i="1" dirty="0" smtClean="0">
                <a:solidFill>
                  <a:schemeClr val="accent6"/>
                </a:solidFill>
              </a:rPr>
              <a:t>е[</a:t>
            </a:r>
            <a:r>
              <a:rPr lang="ru-RU" sz="2800" i="1" dirty="0" err="1" smtClean="0">
                <a:solidFill>
                  <a:schemeClr val="accent6"/>
                </a:solidFill>
              </a:rPr>
              <a:t>ждж</a:t>
            </a:r>
            <a:r>
              <a:rPr lang="ru-RU" sz="2800" i="1" dirty="0" smtClean="0">
                <a:solidFill>
                  <a:schemeClr val="accent6"/>
                </a:solidFill>
              </a:rPr>
              <a:t>]у</a:t>
            </a:r>
            <a:r>
              <a:rPr lang="ru-RU" sz="2800" dirty="0" smtClean="0">
                <a:solidFill>
                  <a:schemeClr val="accent6"/>
                </a:solidFill>
              </a:rPr>
              <a:t>,</a:t>
            </a:r>
            <a:r>
              <a:rPr lang="ru-RU" sz="2800" i="1" dirty="0" smtClean="0">
                <a:solidFill>
                  <a:schemeClr val="accent6"/>
                </a:solidFill>
              </a:rPr>
              <a:t> </a:t>
            </a:r>
            <a:r>
              <a:rPr lang="ru-RU" sz="2800" dirty="0" smtClean="0">
                <a:solidFill>
                  <a:schemeClr val="accent6"/>
                </a:solidFill>
              </a:rPr>
              <a:t>или</a:t>
            </a:r>
            <a:r>
              <a:rPr lang="ru-RU" sz="2800" i="1" dirty="0" smtClean="0">
                <a:solidFill>
                  <a:schemeClr val="accent6"/>
                </a:solidFill>
              </a:rPr>
              <a:t> [</a:t>
            </a:r>
            <a:r>
              <a:rPr lang="ru-RU" sz="2800" i="1" dirty="0" err="1" smtClean="0">
                <a:solidFill>
                  <a:schemeClr val="accent6"/>
                </a:solidFill>
              </a:rPr>
              <a:t>ш’т</a:t>
            </a:r>
            <a:r>
              <a:rPr lang="ru-RU" sz="2800" i="1" dirty="0" smtClean="0">
                <a:solidFill>
                  <a:schemeClr val="accent6"/>
                </a:solidFill>
              </a:rPr>
              <a:t>’]</a:t>
            </a:r>
            <a:r>
              <a:rPr lang="ru-RU" sz="2800" i="1" dirty="0" err="1" smtClean="0">
                <a:solidFill>
                  <a:schemeClr val="accent6"/>
                </a:solidFill>
              </a:rPr>
              <a:t>ука</a:t>
            </a:r>
            <a:r>
              <a:rPr lang="ru-RU" sz="2800" i="1" dirty="0" smtClean="0">
                <a:solidFill>
                  <a:schemeClr val="accent6"/>
                </a:solidFill>
              </a:rPr>
              <a:t>, е[</a:t>
            </a:r>
            <a:r>
              <a:rPr lang="ru-RU" sz="2800" i="1" dirty="0" err="1" smtClean="0">
                <a:solidFill>
                  <a:schemeClr val="accent6"/>
                </a:solidFill>
              </a:rPr>
              <a:t>ж’д</a:t>
            </a:r>
            <a:r>
              <a:rPr lang="ru-RU" sz="2800" i="1" dirty="0" smtClean="0">
                <a:solidFill>
                  <a:schemeClr val="accent6"/>
                </a:solidFill>
              </a:rPr>
              <a:t>’]у</a:t>
            </a:r>
            <a:r>
              <a:rPr lang="ru-RU" sz="2800" b="1" dirty="0" smtClean="0">
                <a:solidFill>
                  <a:schemeClr val="accent3"/>
                </a:solidFill>
              </a:rPr>
              <a:t>   </a:t>
            </a:r>
            <a:r>
              <a:rPr lang="ru-RU" sz="2800" dirty="0" smtClean="0">
                <a:solidFill>
                  <a:schemeClr val="accent6"/>
                </a:solidFill>
              </a:rPr>
              <a:t>в консонантной системе говора отсутствуют фонемы &lt;</a:t>
            </a:r>
            <a:r>
              <a:rPr lang="ru-RU" sz="2800" b="1" i="1" dirty="0" smtClean="0">
                <a:solidFill>
                  <a:schemeClr val="accent6"/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6"/>
                </a:solidFill>
              </a:rPr>
              <a:t>ш’ш</a:t>
            </a:r>
            <a:r>
              <a:rPr lang="ru-RU" sz="2800" b="1" i="1" dirty="0" smtClean="0">
                <a:solidFill>
                  <a:schemeClr val="accent6"/>
                </a:solidFill>
              </a:rPr>
              <a:t>’</a:t>
            </a:r>
            <a:r>
              <a:rPr lang="ru-RU" sz="2800" dirty="0" smtClean="0">
                <a:solidFill>
                  <a:schemeClr val="accent6"/>
                </a:solidFill>
              </a:rPr>
              <a:t>&gt; и &lt;</a:t>
            </a:r>
            <a:r>
              <a:rPr lang="ru-RU" sz="2800" b="1" i="1" dirty="0" err="1" smtClean="0">
                <a:solidFill>
                  <a:schemeClr val="accent6"/>
                </a:solidFill>
              </a:rPr>
              <a:t>ж’ж</a:t>
            </a:r>
            <a:r>
              <a:rPr lang="ru-RU" sz="2800" b="1" i="1" dirty="0" smtClean="0">
                <a:solidFill>
                  <a:schemeClr val="accent6"/>
                </a:solidFill>
              </a:rPr>
              <a:t>’</a:t>
            </a:r>
            <a:r>
              <a:rPr lang="ru-RU" sz="2800" dirty="0" smtClean="0">
                <a:solidFill>
                  <a:schemeClr val="accent6"/>
                </a:solidFill>
              </a:rPr>
              <a:t>&gt;.</a:t>
            </a:r>
            <a:r>
              <a:rPr lang="ru-RU" i="1" dirty="0" smtClean="0">
                <a:solidFill>
                  <a:schemeClr val="accent6"/>
                </a:solidFill>
              </a:rPr>
              <a:t> </a:t>
            </a:r>
            <a:endParaRPr lang="be-BY" dirty="0">
              <a:solidFill>
                <a:schemeClr val="accent6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929058" y="2214554"/>
            <a:ext cx="357190" cy="1588"/>
          </a:xfrm>
          <a:prstGeom prst="straightConnector1">
            <a:avLst/>
          </a:prstGeom>
          <a:ln w="19050">
            <a:solidFill>
              <a:schemeClr val="accent3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8143900" y="3643314"/>
            <a:ext cx="357190" cy="1588"/>
          </a:xfrm>
          <a:prstGeom prst="straightConnector1">
            <a:avLst/>
          </a:prstGeom>
          <a:ln w="19050" cap="flat" cmpd="sng">
            <a:solidFill>
              <a:schemeClr val="accent3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3290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0" dirty="0" smtClean="0">
                <a:solidFill>
                  <a:schemeClr val="accent6"/>
                </a:solidFill>
              </a:rPr>
              <a:t>Одни и те же фонемы  по говорам могут быть  представлены различными звуками даже в своей сильной позиции‚ иначе – в основной фонетической реализации</a:t>
            </a:r>
            <a:endParaRPr lang="be-BY" sz="2000" b="0" dirty="0" smtClean="0">
              <a:solidFill>
                <a:schemeClr val="accent6"/>
              </a:solidFill>
            </a:endParaRPr>
          </a:p>
          <a:p>
            <a:endParaRPr lang="be-BY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Различия в  основной фонетической реализации согласных фонем</a:t>
            </a:r>
            <a:endParaRPr lang="be-BY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8BF44F-9400-4CA9-AB91-52063009289B}"/>
</file>

<file path=customXml/itemProps2.xml><?xml version="1.0" encoding="utf-8"?>
<ds:datastoreItem xmlns:ds="http://schemas.openxmlformats.org/officeDocument/2006/customXml" ds:itemID="{C9487436-DAD6-46F6-A3DF-DCE971879CBE}"/>
</file>

<file path=customXml/itemProps3.xml><?xml version="1.0" encoding="utf-8"?>
<ds:datastoreItem xmlns:ds="http://schemas.openxmlformats.org/officeDocument/2006/customXml" ds:itemID="{C3BBEAF3-9C39-4E9F-A2F2-6A141BDB0664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1605</TotalTime>
  <Words>1488</Words>
  <Application>Microsoft Office PowerPoint</Application>
  <PresentationFormat>Экран (4:3)</PresentationFormat>
  <Paragraphs>106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Официальная</vt:lpstr>
      <vt:lpstr>Диалектные различия русского языка в системе консонантизма</vt:lpstr>
      <vt:lpstr>Различия в количестве и составе согласных фонем</vt:lpstr>
      <vt:lpstr>Слайд 3</vt:lpstr>
      <vt:lpstr>Аффрикаты</vt:lpstr>
      <vt:lpstr>Слайд 5</vt:lpstr>
      <vt:lpstr>Распространение говоров с различением / неразличением / отсутствием аффрикат</vt:lpstr>
      <vt:lpstr>Губно-зубные фонемы</vt:lpstr>
      <vt:lpstr>Долгие мягкие шипящие фонемы</vt:lpstr>
      <vt:lpstr>Различия в  основной фонетической реализации согласных фонем</vt:lpstr>
      <vt:lpstr>Заднеязычные  фонемы</vt:lpstr>
      <vt:lpstr>Распространение различных типов произношения звонкого заднеязычного согласного</vt:lpstr>
      <vt:lpstr>Переднеязычные сонорные согласные</vt:lpstr>
      <vt:lpstr>Переднеязычные взрывные согласные</vt:lpstr>
      <vt:lpstr>Переднеязычные щелевые согласные</vt:lpstr>
      <vt:lpstr>Губные согласные</vt:lpstr>
      <vt:lpstr>Различия в  позиционной фонетической реализации согласных фонем</vt:lpstr>
      <vt:lpstr>Различение звонких и глухих фонем во всех позициях</vt:lpstr>
      <vt:lpstr>Отвердение губных согласных в позиции конца слова</vt:lpstr>
      <vt:lpstr>Прогрессивное смягчение заднеязычных согласных</vt:lpstr>
      <vt:lpstr>Утрата интервокального [j]</vt:lpstr>
      <vt:lpstr>Регрессивная ассимиляция в сочетаниях [бм] &gt; [мм], [дн] &gt; [нн], [бв] &gt; [вв], [вн] &gt; [мн]</vt:lpstr>
      <vt:lpstr>Появление долгих мягких губных согласных на месте сочетания зубных с [j]</vt:lpstr>
      <vt:lpstr>Диссимиляция сочетания [чн] в [шн]</vt:lpstr>
      <vt:lpstr>Упрощение групп [ст, с’т’] в позиции конца слова</vt:lpstr>
      <vt:lpstr>Переход [л] в [ў]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Богоедова</dc:creator>
  <cp:lastModifiedBy>VAIO</cp:lastModifiedBy>
  <cp:revision>75</cp:revision>
  <dcterms:created xsi:type="dcterms:W3CDTF">2011-07-14T08:59:37Z</dcterms:created>
  <dcterms:modified xsi:type="dcterms:W3CDTF">2017-05-18T16:36:42Z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